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84" r:id="rId17"/>
  </p:sldIdLst>
  <p:sldSz cx="18288000" cy="10287000"/>
  <p:notesSz cx="6858000" cy="9144000"/>
  <p:embeddedFontLst>
    <p:embeddedFont>
      <p:font typeface="Calibri" panose="020F0502020204030204" pitchFamily="34" charset="0"/>
      <p:regular r:id="rId18"/>
      <p:bold r:id="rId19"/>
      <p:italic r:id="rId20"/>
      <p:boldItalic r:id="rId21"/>
    </p:embeddedFont>
    <p:embeddedFont>
      <p:font typeface="DM Sans" pitchFamily="2" charset="0"/>
      <p:regular r:id="rId22"/>
      <p:bold r:id="rId23"/>
      <p:italic r:id="rId24"/>
      <p:boldItalic r:id="rId25"/>
    </p:embeddedFont>
    <p:embeddedFont>
      <p:font typeface="DM Sans Bold"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33" d="100"/>
          <a:sy n="33" d="100"/>
        </p:scale>
        <p:origin x="1536" y="4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jpeg>
</file>

<file path=ppt/media/image27.png>
</file>

<file path=ppt/media/image28.sv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svg>
</file>

<file path=ppt/media/image40.jpeg>
</file>

<file path=ppt/media/image41.jpeg>
</file>

<file path=ppt/media/image42.jpe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9/28/2022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36.jpeg"/><Relationship Id="rId4" Type="http://schemas.openxmlformats.org/officeDocument/2006/relationships/image" Target="../media/image15.svg"/><Relationship Id="rId9" Type="http://schemas.openxmlformats.org/officeDocument/2006/relationships/image" Target="../media/image35.jpeg"/></Relationships>
</file>

<file path=ppt/slides/_rels/slide1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7.png"/><Relationship Id="rId7"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4.svg"/><Relationship Id="rId11" Type="http://schemas.openxmlformats.org/officeDocument/2006/relationships/image" Target="../media/image37.jpeg"/><Relationship Id="rId5" Type="http://schemas.openxmlformats.org/officeDocument/2006/relationships/image" Target="../media/image3.png"/><Relationship Id="rId10" Type="http://schemas.openxmlformats.org/officeDocument/2006/relationships/image" Target="../media/image8.svg"/><Relationship Id="rId4" Type="http://schemas.openxmlformats.org/officeDocument/2006/relationships/image" Target="../media/image28.svg"/><Relationship Id="rId9" Type="http://schemas.openxmlformats.org/officeDocument/2006/relationships/image" Target="../media/image7.png"/></Relationships>
</file>

<file path=ppt/slides/_rels/slide1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7.png"/><Relationship Id="rId7"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4.svg"/><Relationship Id="rId11" Type="http://schemas.openxmlformats.org/officeDocument/2006/relationships/image" Target="../media/image38.jpeg"/><Relationship Id="rId5" Type="http://schemas.openxmlformats.org/officeDocument/2006/relationships/image" Target="../media/image3.png"/><Relationship Id="rId10" Type="http://schemas.openxmlformats.org/officeDocument/2006/relationships/image" Target="../media/image8.svg"/><Relationship Id="rId4" Type="http://schemas.openxmlformats.org/officeDocument/2006/relationships/image" Target="../media/image28.svg"/><Relationship Id="rId9" Type="http://schemas.openxmlformats.org/officeDocument/2006/relationships/image" Target="../media/image7.png"/></Relationships>
</file>

<file path=ppt/slides/_rels/slide13.xml.rels><?xml version="1.0" encoding="UTF-8" standalone="yes"?>
<Relationships xmlns="http://schemas.openxmlformats.org/package/2006/relationships"><Relationship Id="rId8" Type="http://schemas.openxmlformats.org/officeDocument/2006/relationships/image" Target="../media/image40.jpeg"/><Relationship Id="rId3" Type="http://schemas.openxmlformats.org/officeDocument/2006/relationships/image" Target="../media/image10.png"/><Relationship Id="rId7" Type="http://schemas.openxmlformats.org/officeDocument/2006/relationships/image" Target="../media/image39.jpe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14.xml.rels><?xml version="1.0" encoding="UTF-8" standalone="yes"?>
<Relationships xmlns="http://schemas.openxmlformats.org/package/2006/relationships"><Relationship Id="rId8" Type="http://schemas.openxmlformats.org/officeDocument/2006/relationships/image" Target="../media/image42.jpeg"/><Relationship Id="rId3" Type="http://schemas.openxmlformats.org/officeDocument/2006/relationships/image" Target="../media/image10.png"/><Relationship Id="rId7" Type="http://schemas.openxmlformats.org/officeDocument/2006/relationships/image" Target="../media/image41.jpe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1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3.sv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25.sv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13.sv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5.svg"/><Relationship Id="rId7" Type="http://schemas.openxmlformats.org/officeDocument/2006/relationships/image" Target="../media/image19.sv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1.svg"/><Relationship Id="rId7" Type="http://schemas.openxmlformats.org/officeDocument/2006/relationships/image" Target="../media/image25.sv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svg"/><Relationship Id="rId4" Type="http://schemas.openxmlformats.org/officeDocument/2006/relationships/image" Target="../media/image22.png"/><Relationship Id="rId9" Type="http://schemas.openxmlformats.org/officeDocument/2006/relationships/image" Target="../media/image26.jpeg"/></Relationships>
</file>

<file path=ppt/slides/_rels/slide6.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7.png"/><Relationship Id="rId7"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4.svg"/><Relationship Id="rId11" Type="http://schemas.openxmlformats.org/officeDocument/2006/relationships/image" Target="../media/image29.jpeg"/><Relationship Id="rId5" Type="http://schemas.openxmlformats.org/officeDocument/2006/relationships/image" Target="../media/image3.png"/><Relationship Id="rId10" Type="http://schemas.openxmlformats.org/officeDocument/2006/relationships/image" Target="../media/image8.svg"/><Relationship Id="rId4" Type="http://schemas.openxmlformats.org/officeDocument/2006/relationships/image" Target="../media/image28.svg"/><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7.png"/><Relationship Id="rId7"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4.svg"/><Relationship Id="rId11" Type="http://schemas.openxmlformats.org/officeDocument/2006/relationships/image" Target="../media/image30.jpeg"/><Relationship Id="rId5" Type="http://schemas.openxmlformats.org/officeDocument/2006/relationships/image" Target="../media/image3.png"/><Relationship Id="rId10" Type="http://schemas.openxmlformats.org/officeDocument/2006/relationships/image" Target="../media/image8.svg"/><Relationship Id="rId4" Type="http://schemas.openxmlformats.org/officeDocument/2006/relationships/image" Target="../media/image28.svg"/><Relationship Id="rId9"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32.jpeg"/><Relationship Id="rId3" Type="http://schemas.openxmlformats.org/officeDocument/2006/relationships/image" Target="../media/image10.png"/><Relationship Id="rId7" Type="http://schemas.openxmlformats.org/officeDocument/2006/relationships/image" Target="../media/image31.jpe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9.xml.rels><?xml version="1.0" encoding="UTF-8" standalone="yes"?>
<Relationships xmlns="http://schemas.openxmlformats.org/package/2006/relationships"><Relationship Id="rId8" Type="http://schemas.openxmlformats.org/officeDocument/2006/relationships/image" Target="../media/image34.jpeg"/><Relationship Id="rId3" Type="http://schemas.openxmlformats.org/officeDocument/2006/relationships/image" Target="../media/image10.png"/><Relationship Id="rId7" Type="http://schemas.openxmlformats.org/officeDocument/2006/relationships/image" Target="../media/image33.jpe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650606" y="4895645"/>
            <a:ext cx="2664303" cy="428321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6544898" y="6444904"/>
            <a:ext cx="2171997" cy="3670151"/>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b="66690"/>
          <a:stretch>
            <a:fillRect/>
          </a:stretch>
        </p:blipFill>
        <p:spPr>
          <a:xfrm>
            <a:off x="5518041" y="8889243"/>
            <a:ext cx="4206556" cy="1727918"/>
          </a:xfrm>
          <a:prstGeom prst="rect">
            <a:avLst/>
          </a:prstGeom>
        </p:spPr>
      </p:pic>
      <p:pic>
        <p:nvPicPr>
          <p:cNvPr id="5" name="Picture 5"/>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r="10443" b="39994"/>
          <a:stretch>
            <a:fillRect/>
          </a:stretch>
        </p:blipFill>
        <p:spPr>
          <a:xfrm>
            <a:off x="8510475" y="5472212"/>
            <a:ext cx="6667568" cy="5205750"/>
          </a:xfrm>
          <a:prstGeom prst="rect">
            <a:avLst/>
          </a:prstGeom>
        </p:spPr>
      </p:pic>
      <p:grpSp>
        <p:nvGrpSpPr>
          <p:cNvPr id="6" name="Group 6"/>
          <p:cNvGrpSpPr/>
          <p:nvPr/>
        </p:nvGrpSpPr>
        <p:grpSpPr>
          <a:xfrm>
            <a:off x="2858420" y="5097333"/>
            <a:ext cx="2861558" cy="2811395"/>
            <a:chOff x="217414" y="221813"/>
            <a:chExt cx="3815411" cy="3748526"/>
          </a:xfrm>
        </p:grpSpPr>
        <p:grpSp>
          <p:nvGrpSpPr>
            <p:cNvPr id="7" name="Group 7"/>
            <p:cNvGrpSpPr/>
            <p:nvPr/>
          </p:nvGrpSpPr>
          <p:grpSpPr>
            <a:xfrm rot="-426806">
              <a:off x="217414" y="221813"/>
              <a:ext cx="3815411" cy="3748526"/>
              <a:chOff x="0" y="0"/>
              <a:chExt cx="3216910" cy="3160517"/>
            </a:xfrm>
          </p:grpSpPr>
          <p:sp>
            <p:nvSpPr>
              <p:cNvPr id="8" name="Freeform 8"/>
              <p:cNvSpPr/>
              <p:nvPr/>
            </p:nvSpPr>
            <p:spPr>
              <a:xfrm>
                <a:off x="19050" y="223520"/>
                <a:ext cx="3178810" cy="2929376"/>
              </a:xfrm>
              <a:custGeom>
                <a:avLst/>
                <a:gdLst/>
                <a:ahLst/>
                <a:cxnLst/>
                <a:rect l="l" t="t" r="r" b="b"/>
                <a:pathLst>
                  <a:path w="3178810" h="2929376">
                    <a:moveTo>
                      <a:pt x="0" y="11430"/>
                    </a:moveTo>
                    <a:cubicBezTo>
                      <a:pt x="0" y="11430"/>
                      <a:pt x="2540" y="340360"/>
                      <a:pt x="2540" y="749300"/>
                    </a:cubicBezTo>
                    <a:cubicBezTo>
                      <a:pt x="2540" y="1158039"/>
                      <a:pt x="7620" y="1748277"/>
                      <a:pt x="7620" y="2008627"/>
                    </a:cubicBezTo>
                    <a:cubicBezTo>
                      <a:pt x="7620" y="2202937"/>
                      <a:pt x="16510" y="2601717"/>
                      <a:pt x="21590" y="2793487"/>
                    </a:cubicBezTo>
                    <a:lnTo>
                      <a:pt x="130810" y="2907787"/>
                    </a:lnTo>
                    <a:cubicBezTo>
                      <a:pt x="275590" y="2915407"/>
                      <a:pt x="543560" y="2929377"/>
                      <a:pt x="793750" y="2929377"/>
                    </a:cubicBezTo>
                    <a:lnTo>
                      <a:pt x="3178810" y="2929377"/>
                    </a:lnTo>
                    <a:lnTo>
                      <a:pt x="3178810" y="693420"/>
                    </a:lnTo>
                    <a:cubicBezTo>
                      <a:pt x="3178810" y="318770"/>
                      <a:pt x="3169920" y="41910"/>
                      <a:pt x="3169920" y="41910"/>
                    </a:cubicBezTo>
                    <a:cubicBezTo>
                      <a:pt x="3014980" y="21590"/>
                      <a:pt x="2858770" y="11430"/>
                      <a:pt x="2701290" y="12700"/>
                    </a:cubicBezTo>
                    <a:cubicBezTo>
                      <a:pt x="2428240" y="12700"/>
                      <a:pt x="1179830" y="21590"/>
                      <a:pt x="929640" y="12700"/>
                    </a:cubicBezTo>
                    <a:cubicBezTo>
                      <a:pt x="594360" y="0"/>
                      <a:pt x="0" y="11430"/>
                      <a:pt x="0" y="11430"/>
                    </a:cubicBezTo>
                    <a:close/>
                  </a:path>
                </a:pathLst>
              </a:custGeom>
              <a:solidFill>
                <a:srgbClr val="FFFFFF"/>
              </a:solidFill>
            </p:spPr>
          </p:sp>
          <p:sp>
            <p:nvSpPr>
              <p:cNvPr id="9" name="Freeform 9"/>
              <p:cNvSpPr/>
              <p:nvPr/>
            </p:nvSpPr>
            <p:spPr>
              <a:xfrm>
                <a:off x="12700" y="217170"/>
                <a:ext cx="3191510" cy="2942077"/>
              </a:xfrm>
              <a:custGeom>
                <a:avLst/>
                <a:gdLst/>
                <a:ahLst/>
                <a:cxnLst/>
                <a:rect l="l" t="t" r="r" b="b"/>
                <a:pathLst>
                  <a:path w="3191510" h="2942077">
                    <a:moveTo>
                      <a:pt x="3191510" y="2942077"/>
                    </a:moveTo>
                    <a:lnTo>
                      <a:pt x="800100" y="2942077"/>
                    </a:lnTo>
                    <a:cubicBezTo>
                      <a:pt x="547370" y="2942077"/>
                      <a:pt x="270510" y="2928107"/>
                      <a:pt x="137160" y="2920487"/>
                    </a:cubicBezTo>
                    <a:lnTo>
                      <a:pt x="134620" y="2920487"/>
                    </a:lnTo>
                    <a:lnTo>
                      <a:pt x="21590" y="2802377"/>
                    </a:lnTo>
                    <a:lnTo>
                      <a:pt x="21590" y="2799837"/>
                    </a:lnTo>
                    <a:cubicBezTo>
                      <a:pt x="16510" y="2596637"/>
                      <a:pt x="7620" y="2202937"/>
                      <a:pt x="7620" y="2014977"/>
                    </a:cubicBezTo>
                    <a:cubicBezTo>
                      <a:pt x="7620" y="1899407"/>
                      <a:pt x="6350" y="1722877"/>
                      <a:pt x="5080" y="1518468"/>
                    </a:cubicBezTo>
                    <a:cubicBezTo>
                      <a:pt x="3810" y="1267186"/>
                      <a:pt x="2540" y="982908"/>
                      <a:pt x="2540" y="755650"/>
                    </a:cubicBezTo>
                    <a:cubicBezTo>
                      <a:pt x="2540" y="351790"/>
                      <a:pt x="0" y="21590"/>
                      <a:pt x="0" y="17780"/>
                    </a:cubicBezTo>
                    <a:lnTo>
                      <a:pt x="0" y="11430"/>
                    </a:lnTo>
                    <a:lnTo>
                      <a:pt x="6350" y="11430"/>
                    </a:lnTo>
                    <a:cubicBezTo>
                      <a:pt x="12700" y="11430"/>
                      <a:pt x="604520" y="0"/>
                      <a:pt x="935990" y="12700"/>
                    </a:cubicBezTo>
                    <a:cubicBezTo>
                      <a:pt x="1121410" y="19050"/>
                      <a:pt x="1852930" y="16510"/>
                      <a:pt x="2338070" y="13970"/>
                    </a:cubicBezTo>
                    <a:cubicBezTo>
                      <a:pt x="2503170" y="12700"/>
                      <a:pt x="2637790" y="12700"/>
                      <a:pt x="2707640" y="12700"/>
                    </a:cubicBezTo>
                    <a:cubicBezTo>
                      <a:pt x="2861310" y="11430"/>
                      <a:pt x="3020060" y="21590"/>
                      <a:pt x="3177540" y="41910"/>
                    </a:cubicBezTo>
                    <a:lnTo>
                      <a:pt x="3182620" y="43180"/>
                    </a:lnTo>
                    <a:lnTo>
                      <a:pt x="3182620" y="48260"/>
                    </a:lnTo>
                    <a:cubicBezTo>
                      <a:pt x="3182620" y="50800"/>
                      <a:pt x="3191510" y="328930"/>
                      <a:pt x="3191510" y="699770"/>
                    </a:cubicBezTo>
                    <a:lnTo>
                      <a:pt x="3191510" y="2942077"/>
                    </a:lnTo>
                    <a:close/>
                    <a:moveTo>
                      <a:pt x="139700" y="2907787"/>
                    </a:moveTo>
                    <a:cubicBezTo>
                      <a:pt x="273050" y="2915407"/>
                      <a:pt x="548640" y="2929377"/>
                      <a:pt x="800100" y="2929377"/>
                    </a:cubicBezTo>
                    <a:lnTo>
                      <a:pt x="3178810" y="2929377"/>
                    </a:lnTo>
                    <a:lnTo>
                      <a:pt x="3178810" y="699770"/>
                    </a:lnTo>
                    <a:cubicBezTo>
                      <a:pt x="3178810" y="358140"/>
                      <a:pt x="3171190" y="93980"/>
                      <a:pt x="3169920" y="53340"/>
                    </a:cubicBezTo>
                    <a:cubicBezTo>
                      <a:pt x="3014980" y="33020"/>
                      <a:pt x="2858770" y="24130"/>
                      <a:pt x="2707640" y="25400"/>
                    </a:cubicBezTo>
                    <a:cubicBezTo>
                      <a:pt x="2637790" y="25400"/>
                      <a:pt x="2503170" y="27940"/>
                      <a:pt x="2338070" y="26670"/>
                    </a:cubicBezTo>
                    <a:cubicBezTo>
                      <a:pt x="1828800" y="22860"/>
                      <a:pt x="1304290" y="22860"/>
                      <a:pt x="935990" y="25400"/>
                    </a:cubicBezTo>
                    <a:cubicBezTo>
                      <a:pt x="622300" y="27940"/>
                      <a:pt x="77470" y="22860"/>
                      <a:pt x="12700" y="24130"/>
                    </a:cubicBezTo>
                    <a:cubicBezTo>
                      <a:pt x="12700" y="71120"/>
                      <a:pt x="15240" y="382270"/>
                      <a:pt x="15240" y="755650"/>
                    </a:cubicBezTo>
                    <a:cubicBezTo>
                      <a:pt x="15240" y="982908"/>
                      <a:pt x="16510" y="1267186"/>
                      <a:pt x="17780" y="1518468"/>
                    </a:cubicBezTo>
                    <a:cubicBezTo>
                      <a:pt x="19050" y="1722877"/>
                      <a:pt x="20320" y="1899407"/>
                      <a:pt x="20320" y="2014977"/>
                    </a:cubicBezTo>
                    <a:cubicBezTo>
                      <a:pt x="20320" y="2201667"/>
                      <a:pt x="29210" y="2592827"/>
                      <a:pt x="34290" y="2797297"/>
                    </a:cubicBezTo>
                    <a:lnTo>
                      <a:pt x="139700" y="2907787"/>
                    </a:lnTo>
                    <a:close/>
                    <a:moveTo>
                      <a:pt x="139700" y="2907787"/>
                    </a:moveTo>
                    <a:lnTo>
                      <a:pt x="133350" y="2782057"/>
                    </a:lnTo>
                    <a:lnTo>
                      <a:pt x="34290" y="2796027"/>
                    </a:lnTo>
                    <a:lnTo>
                      <a:pt x="139700" y="2907787"/>
                    </a:lnTo>
                    <a:close/>
                  </a:path>
                </a:pathLst>
              </a:custGeom>
              <a:solidFill>
                <a:srgbClr val="000000"/>
              </a:solidFill>
            </p:spPr>
          </p:sp>
          <p:sp>
            <p:nvSpPr>
              <p:cNvPr id="10" name="Freeform 10"/>
              <p:cNvSpPr/>
              <p:nvPr/>
            </p:nvSpPr>
            <p:spPr>
              <a:xfrm>
                <a:off x="299720" y="19050"/>
                <a:ext cx="617220" cy="304800"/>
              </a:xfrm>
              <a:custGeom>
                <a:avLst/>
                <a:gdLst/>
                <a:ahLst/>
                <a:cxnLst/>
                <a:rect l="l" t="t" r="r" b="b"/>
                <a:pathLst>
                  <a:path w="617220" h="304800">
                    <a:moveTo>
                      <a:pt x="600710" y="0"/>
                    </a:moveTo>
                    <a:lnTo>
                      <a:pt x="617220" y="77470"/>
                    </a:lnTo>
                    <a:lnTo>
                      <a:pt x="600710" y="190500"/>
                    </a:lnTo>
                    <a:lnTo>
                      <a:pt x="589280" y="297180"/>
                    </a:lnTo>
                    <a:lnTo>
                      <a:pt x="5080" y="304800"/>
                    </a:lnTo>
                    <a:lnTo>
                      <a:pt x="5080" y="255270"/>
                    </a:lnTo>
                    <a:lnTo>
                      <a:pt x="16510" y="148590"/>
                    </a:lnTo>
                    <a:lnTo>
                      <a:pt x="0" y="21590"/>
                    </a:lnTo>
                    <a:lnTo>
                      <a:pt x="600710" y="0"/>
                    </a:lnTo>
                    <a:close/>
                  </a:path>
                </a:pathLst>
              </a:custGeom>
              <a:solidFill>
                <a:srgbClr val="000000"/>
              </a:solidFill>
            </p:spPr>
          </p:sp>
        </p:grpSp>
        <p:sp>
          <p:nvSpPr>
            <p:cNvPr id="11" name="TextBox 11"/>
            <p:cNvSpPr txBox="1"/>
            <p:nvPr/>
          </p:nvSpPr>
          <p:spPr>
            <a:xfrm rot="21173194">
              <a:off x="664507" y="1746446"/>
              <a:ext cx="2915419" cy="970266"/>
            </a:xfrm>
            <a:prstGeom prst="rect">
              <a:avLst/>
            </a:prstGeom>
          </p:spPr>
          <p:txBody>
            <a:bodyPr lIns="0" tIns="0" rIns="0" bIns="0" rtlCol="0" anchor="t">
              <a:spAutoFit/>
            </a:bodyPr>
            <a:lstStyle/>
            <a:p>
              <a:pPr marL="0" lvl="0" indent="0" algn="ctr">
                <a:lnSpc>
                  <a:spcPts val="2939"/>
                </a:lnSpc>
              </a:pPr>
              <a:r>
                <a:rPr lang="en-US" sz="2099" spc="20" dirty="0">
                  <a:solidFill>
                    <a:srgbClr val="000000"/>
                  </a:solidFill>
                  <a:latin typeface="DM Sans"/>
                </a:rPr>
                <a:t>Final Project Presentation</a:t>
              </a:r>
            </a:p>
          </p:txBody>
        </p:sp>
      </p:grpSp>
      <p:pic>
        <p:nvPicPr>
          <p:cNvPr id="12" name="Picture 12"/>
          <p:cNvPicPr>
            <a:picLocks noChangeAspect="1"/>
          </p:cNvPicPr>
          <p:nvPr/>
        </p:nvPicPr>
        <p:blipFill>
          <a:blip r:embed="rId10"/>
          <a:srcRect/>
          <a:stretch>
            <a:fillRect/>
          </a:stretch>
        </p:blipFill>
        <p:spPr>
          <a:xfrm>
            <a:off x="401953" y="272273"/>
            <a:ext cx="3002039" cy="2227230"/>
          </a:xfrm>
          <a:prstGeom prst="rect">
            <a:avLst/>
          </a:prstGeom>
        </p:spPr>
      </p:pic>
      <p:sp>
        <p:nvSpPr>
          <p:cNvPr id="13" name="TextBox 13"/>
          <p:cNvSpPr txBox="1"/>
          <p:nvPr/>
        </p:nvSpPr>
        <p:spPr>
          <a:xfrm>
            <a:off x="13326257" y="1028700"/>
            <a:ext cx="3933043" cy="366832"/>
          </a:xfrm>
          <a:prstGeom prst="rect">
            <a:avLst/>
          </a:prstGeom>
        </p:spPr>
        <p:txBody>
          <a:bodyPr lIns="0" tIns="0" rIns="0" bIns="0" rtlCol="0" anchor="t">
            <a:spAutoFit/>
          </a:bodyPr>
          <a:lstStyle/>
          <a:p>
            <a:pPr marL="0" lvl="0" indent="0" algn="r">
              <a:lnSpc>
                <a:spcPts val="2879"/>
              </a:lnSpc>
            </a:pPr>
            <a:r>
              <a:rPr lang="en-US" sz="2400" dirty="0">
                <a:solidFill>
                  <a:srgbClr val="000000"/>
                </a:solidFill>
                <a:latin typeface="DM Sans"/>
              </a:rPr>
              <a:t>28 September 2022</a:t>
            </a:r>
          </a:p>
        </p:txBody>
      </p:sp>
      <p:sp>
        <p:nvSpPr>
          <p:cNvPr id="14" name="TextBox 14"/>
          <p:cNvSpPr txBox="1"/>
          <p:nvPr/>
        </p:nvSpPr>
        <p:spPr>
          <a:xfrm>
            <a:off x="5143387" y="1836532"/>
            <a:ext cx="8001225" cy="2267993"/>
          </a:xfrm>
          <a:prstGeom prst="rect">
            <a:avLst/>
          </a:prstGeom>
        </p:spPr>
        <p:txBody>
          <a:bodyPr lIns="0" tIns="0" rIns="0" bIns="0" rtlCol="0" anchor="t">
            <a:spAutoFit/>
          </a:bodyPr>
          <a:lstStyle/>
          <a:p>
            <a:pPr marL="0" lvl="0" indent="0" algn="ctr">
              <a:lnSpc>
                <a:spcPts val="8800"/>
              </a:lnSpc>
            </a:pPr>
            <a:r>
              <a:rPr lang="en-US" sz="8000" dirty="0">
                <a:solidFill>
                  <a:srgbClr val="000000"/>
                </a:solidFill>
                <a:latin typeface="DM Sans Bold"/>
              </a:rPr>
              <a:t>Stock Price TSLA Prediction</a:t>
            </a:r>
          </a:p>
        </p:txBody>
      </p:sp>
      <p:sp>
        <p:nvSpPr>
          <p:cNvPr id="15" name="TextBox 15"/>
          <p:cNvSpPr txBox="1"/>
          <p:nvPr/>
        </p:nvSpPr>
        <p:spPr>
          <a:xfrm>
            <a:off x="4981532" y="4373273"/>
            <a:ext cx="8001225" cy="346075"/>
          </a:xfrm>
          <a:prstGeom prst="rect">
            <a:avLst/>
          </a:prstGeom>
        </p:spPr>
        <p:txBody>
          <a:bodyPr lIns="0" tIns="0" rIns="0" bIns="0" rtlCol="0" anchor="t">
            <a:spAutoFit/>
          </a:bodyPr>
          <a:lstStyle/>
          <a:p>
            <a:pPr marL="0" lvl="0" indent="0" algn="ctr">
              <a:lnSpc>
                <a:spcPts val="2749"/>
              </a:lnSpc>
            </a:pPr>
            <a:r>
              <a:rPr lang="en-US" sz="2499">
                <a:solidFill>
                  <a:srgbClr val="000000"/>
                </a:solidFill>
                <a:latin typeface="DM Sans Bold"/>
              </a:rPr>
              <a:t>Data Digger - Digital Skola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01953" y="272273"/>
            <a:ext cx="3002039" cy="2227230"/>
          </a:xfrm>
          <a:prstGeom prst="rect">
            <a:avLst/>
          </a:prstGeom>
        </p:spPr>
      </p:pic>
      <p:grpSp>
        <p:nvGrpSpPr>
          <p:cNvPr id="4" name="Group 4"/>
          <p:cNvGrpSpPr/>
          <p:nvPr/>
        </p:nvGrpSpPr>
        <p:grpSpPr>
          <a:xfrm>
            <a:off x="785491" y="2728293"/>
            <a:ext cx="9240247" cy="3573114"/>
            <a:chOff x="0" y="-3226367"/>
            <a:chExt cx="12320329" cy="4764150"/>
          </a:xfrm>
        </p:grpSpPr>
        <p:sp>
          <p:nvSpPr>
            <p:cNvPr id="5" name="TextBox 5"/>
            <p:cNvSpPr txBox="1"/>
            <p:nvPr/>
          </p:nvSpPr>
          <p:spPr>
            <a:xfrm>
              <a:off x="0" y="-3226367"/>
              <a:ext cx="12320329" cy="630554"/>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Modelling</a:t>
              </a:r>
            </a:p>
          </p:txBody>
        </p:sp>
        <p:sp>
          <p:nvSpPr>
            <p:cNvPr id="6" name="TextBox 6"/>
            <p:cNvSpPr txBox="1"/>
            <p:nvPr/>
          </p:nvSpPr>
          <p:spPr>
            <a:xfrm>
              <a:off x="0" y="1116778"/>
              <a:ext cx="12320329" cy="421005"/>
            </a:xfrm>
            <a:prstGeom prst="rect">
              <a:avLst/>
            </a:prstGeom>
          </p:spPr>
          <p:txBody>
            <a:bodyPr lIns="0" tIns="0" rIns="0" bIns="0" rtlCol="0" anchor="t">
              <a:spAutoFit/>
            </a:bodyPr>
            <a:lstStyle/>
            <a:p>
              <a:pPr marL="0" lvl="0" indent="0">
                <a:lnSpc>
                  <a:spcPts val="2849"/>
                </a:lnSpc>
              </a:pPr>
              <a:endParaRPr/>
            </a:p>
          </p:txBody>
        </p:sp>
      </p:grpSp>
      <p:grpSp>
        <p:nvGrpSpPr>
          <p:cNvPr id="8" name="Group 8"/>
          <p:cNvGrpSpPr/>
          <p:nvPr/>
        </p:nvGrpSpPr>
        <p:grpSpPr>
          <a:xfrm>
            <a:off x="16706589" y="6159981"/>
            <a:ext cx="1105422" cy="3491366"/>
            <a:chOff x="0" y="0"/>
            <a:chExt cx="1473897" cy="4655155"/>
          </a:xfrm>
        </p:grpSpPr>
        <p:pic>
          <p:nvPicPr>
            <p:cNvPr id="9" name="Picture 9"/>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418119" y="0"/>
              <a:ext cx="643109" cy="1121121"/>
            </a:xfrm>
            <a:prstGeom prst="rect">
              <a:avLst/>
            </a:prstGeom>
          </p:spPr>
        </p:pic>
        <p:pic>
          <p:nvPicPr>
            <p:cNvPr id="10" name="Picture 1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958" t="958" r="2927" b="627"/>
            <a:stretch>
              <a:fillRect/>
            </a:stretch>
          </p:blipFill>
          <p:spPr>
            <a:xfrm>
              <a:off x="389495" y="1712829"/>
              <a:ext cx="956120" cy="2942326"/>
            </a:xfrm>
            <a:prstGeom prst="rect">
              <a:avLst/>
            </a:prstGeom>
          </p:spPr>
        </p:pic>
        <p:pic>
          <p:nvPicPr>
            <p:cNvPr id="11" name="Picture 11"/>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r="368" b="450"/>
            <a:stretch>
              <a:fillRect/>
            </a:stretch>
          </p:blipFill>
          <p:spPr>
            <a:xfrm>
              <a:off x="0" y="768280"/>
              <a:ext cx="1473897" cy="1544653"/>
            </a:xfrm>
            <a:prstGeom prst="rect">
              <a:avLst/>
            </a:prstGeom>
          </p:spPr>
        </p:pic>
      </p:grpSp>
      <p:pic>
        <p:nvPicPr>
          <p:cNvPr id="15" name="Picture 14">
            <a:extLst>
              <a:ext uri="{FF2B5EF4-FFF2-40B4-BE49-F238E27FC236}">
                <a16:creationId xmlns:a16="http://schemas.microsoft.com/office/drawing/2014/main" id="{66C0D592-E455-8C92-A04A-41B756B25B4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5491" y="3382575"/>
            <a:ext cx="8053709" cy="2290695"/>
          </a:xfrm>
          <a:prstGeom prst="rect">
            <a:avLst/>
          </a:prstGeom>
        </p:spPr>
      </p:pic>
      <p:pic>
        <p:nvPicPr>
          <p:cNvPr id="17" name="Picture 16">
            <a:extLst>
              <a:ext uri="{FF2B5EF4-FFF2-40B4-BE49-F238E27FC236}">
                <a16:creationId xmlns:a16="http://schemas.microsoft.com/office/drawing/2014/main" id="{32B3465D-9AC4-3B22-C68A-EF2903AF036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431701" y="6105429"/>
            <a:ext cx="12965386" cy="24036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01953" y="272273"/>
            <a:ext cx="3002039" cy="2227230"/>
          </a:xfrm>
          <a:prstGeom prst="rect">
            <a:avLst/>
          </a:prstGeom>
        </p:spPr>
      </p:pic>
      <p:grpSp>
        <p:nvGrpSpPr>
          <p:cNvPr id="8" name="Group 8"/>
          <p:cNvGrpSpPr/>
          <p:nvPr/>
        </p:nvGrpSpPr>
        <p:grpSpPr>
          <a:xfrm>
            <a:off x="401953" y="1047772"/>
            <a:ext cx="12038694" cy="4261355"/>
            <a:chOff x="0" y="-4144022"/>
            <a:chExt cx="16051592" cy="5681805"/>
          </a:xfrm>
        </p:grpSpPr>
        <p:sp>
          <p:nvSpPr>
            <p:cNvPr id="9" name="TextBox 9"/>
            <p:cNvSpPr txBox="1"/>
            <p:nvPr/>
          </p:nvSpPr>
          <p:spPr>
            <a:xfrm>
              <a:off x="3731263" y="-4144022"/>
              <a:ext cx="12320329" cy="630554"/>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Modelling</a:t>
              </a:r>
            </a:p>
          </p:txBody>
        </p:sp>
        <p:sp>
          <p:nvSpPr>
            <p:cNvPr id="10" name="TextBox 10"/>
            <p:cNvSpPr txBox="1"/>
            <p:nvPr/>
          </p:nvSpPr>
          <p:spPr>
            <a:xfrm>
              <a:off x="0" y="1116778"/>
              <a:ext cx="12320329" cy="421005"/>
            </a:xfrm>
            <a:prstGeom prst="rect">
              <a:avLst/>
            </a:prstGeom>
          </p:spPr>
          <p:txBody>
            <a:bodyPr lIns="0" tIns="0" rIns="0" bIns="0" rtlCol="0" anchor="t">
              <a:spAutoFit/>
            </a:bodyPr>
            <a:lstStyle/>
            <a:p>
              <a:pPr marL="0" lvl="0" indent="0">
                <a:lnSpc>
                  <a:spcPts val="2849"/>
                </a:lnSpc>
              </a:pPr>
              <a:endParaRPr/>
            </a:p>
          </p:txBody>
        </p:sp>
      </p:grpSp>
      <p:grpSp>
        <p:nvGrpSpPr>
          <p:cNvPr id="12" name="Group 10">
            <a:extLst>
              <a:ext uri="{FF2B5EF4-FFF2-40B4-BE49-F238E27FC236}">
                <a16:creationId xmlns:a16="http://schemas.microsoft.com/office/drawing/2014/main" id="{3B6EAD76-9725-1BDB-0B1E-69F24BC8F7E8}"/>
              </a:ext>
            </a:extLst>
          </p:cNvPr>
          <p:cNvGrpSpPr/>
          <p:nvPr/>
        </p:nvGrpSpPr>
        <p:grpSpPr>
          <a:xfrm>
            <a:off x="13392226" y="4141964"/>
            <a:ext cx="3899751" cy="2334326"/>
            <a:chOff x="0" y="0"/>
            <a:chExt cx="5199668" cy="3112435"/>
          </a:xfrm>
        </p:grpSpPr>
        <p:pic>
          <p:nvPicPr>
            <p:cNvPr id="13" name="Picture 11">
              <a:extLst>
                <a:ext uri="{FF2B5EF4-FFF2-40B4-BE49-F238E27FC236}">
                  <a16:creationId xmlns:a16="http://schemas.microsoft.com/office/drawing/2014/main" id="{DBB6909A-C3BF-FF08-70AC-8CDA3EA27DA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00962" y="0"/>
              <a:ext cx="1434109" cy="2305515"/>
            </a:xfrm>
            <a:prstGeom prst="rect">
              <a:avLst/>
            </a:prstGeom>
          </p:spPr>
        </p:pic>
        <p:pic>
          <p:nvPicPr>
            <p:cNvPr id="14" name="Picture 12">
              <a:extLst>
                <a:ext uri="{FF2B5EF4-FFF2-40B4-BE49-F238E27FC236}">
                  <a16:creationId xmlns:a16="http://schemas.microsoft.com/office/drawing/2014/main" id="{51C3A8CD-9E66-CEDB-D7C4-11BD907566AD}"/>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52724" y="833916"/>
              <a:ext cx="1169116" cy="1975524"/>
            </a:xfrm>
            <a:prstGeom prst="rect">
              <a:avLst/>
            </a:prstGeom>
          </p:spPr>
        </p:pic>
        <p:pic>
          <p:nvPicPr>
            <p:cNvPr id="15" name="Picture 13">
              <a:extLst>
                <a:ext uri="{FF2B5EF4-FFF2-40B4-BE49-F238E27FC236}">
                  <a16:creationId xmlns:a16="http://schemas.microsoft.com/office/drawing/2014/main" id="{D87028D2-1A49-530B-1C0F-BDAF6CFB332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66690"/>
            <a:stretch>
              <a:fillRect/>
            </a:stretch>
          </p:blipFill>
          <p:spPr>
            <a:xfrm>
              <a:off x="0" y="2149625"/>
              <a:ext cx="2264254" cy="930082"/>
            </a:xfrm>
            <a:prstGeom prst="rect">
              <a:avLst/>
            </a:prstGeom>
          </p:spPr>
        </p:pic>
        <p:pic>
          <p:nvPicPr>
            <p:cNvPr id="16" name="Picture 14">
              <a:extLst>
                <a:ext uri="{FF2B5EF4-FFF2-40B4-BE49-F238E27FC236}">
                  <a16:creationId xmlns:a16="http://schemas.microsoft.com/office/drawing/2014/main" id="{00236EA4-5F86-B3D4-6AEB-D31AEB4FC28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r="10443" b="39994"/>
            <a:stretch>
              <a:fillRect/>
            </a:stretch>
          </p:blipFill>
          <p:spPr>
            <a:xfrm>
              <a:off x="1610731" y="310347"/>
              <a:ext cx="3588937" cy="2802087"/>
            </a:xfrm>
            <a:prstGeom prst="rect">
              <a:avLst/>
            </a:prstGeom>
          </p:spPr>
        </p:pic>
      </p:grpSp>
      <p:pic>
        <p:nvPicPr>
          <p:cNvPr id="18" name="Picture 17">
            <a:extLst>
              <a:ext uri="{FF2B5EF4-FFF2-40B4-BE49-F238E27FC236}">
                <a16:creationId xmlns:a16="http://schemas.microsoft.com/office/drawing/2014/main" id="{71F4FC41-3954-9310-7C39-6F61349D850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122423" y="2171700"/>
            <a:ext cx="5429250" cy="7431622"/>
          </a:xfrm>
          <a:prstGeom prst="rect">
            <a:avLst/>
          </a:prstGeom>
        </p:spPr>
      </p:pic>
      <p:cxnSp>
        <p:nvCxnSpPr>
          <p:cNvPr id="20" name="Straight Arrow Connector 19">
            <a:extLst>
              <a:ext uri="{FF2B5EF4-FFF2-40B4-BE49-F238E27FC236}">
                <a16:creationId xmlns:a16="http://schemas.microsoft.com/office/drawing/2014/main" id="{591ABE5E-99DD-F150-D0EE-BF9DF4E4EB37}"/>
              </a:ext>
            </a:extLst>
          </p:cNvPr>
          <p:cNvCxnSpPr/>
          <p:nvPr/>
        </p:nvCxnSpPr>
        <p:spPr>
          <a:xfrm>
            <a:off x="7832164" y="4028413"/>
            <a:ext cx="1752600"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E1395ED3-CD4A-7864-C685-C735C9ED8141}"/>
              </a:ext>
            </a:extLst>
          </p:cNvPr>
          <p:cNvCxnSpPr/>
          <p:nvPr/>
        </p:nvCxnSpPr>
        <p:spPr>
          <a:xfrm>
            <a:off x="7832164" y="7924841"/>
            <a:ext cx="1752600"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22" name="TextBox 10">
            <a:extLst>
              <a:ext uri="{FF2B5EF4-FFF2-40B4-BE49-F238E27FC236}">
                <a16:creationId xmlns:a16="http://schemas.microsoft.com/office/drawing/2014/main" id="{F898E5D4-248E-A969-CB3D-DD42877814EC}"/>
              </a:ext>
            </a:extLst>
          </p:cNvPr>
          <p:cNvSpPr txBox="1"/>
          <p:nvPr/>
        </p:nvSpPr>
        <p:spPr>
          <a:xfrm>
            <a:off x="9829801" y="3874129"/>
            <a:ext cx="11080021" cy="369588"/>
          </a:xfrm>
          <a:prstGeom prst="rect">
            <a:avLst/>
          </a:prstGeom>
        </p:spPr>
        <p:txBody>
          <a:bodyPr lIns="0" tIns="0" rIns="0" bIns="0" rtlCol="0" anchor="t">
            <a:spAutoFit/>
          </a:bodyPr>
          <a:lstStyle/>
          <a:p>
            <a:pPr marL="0" lvl="0" indent="0">
              <a:lnSpc>
                <a:spcPts val="2660"/>
              </a:lnSpc>
            </a:pPr>
            <a:r>
              <a:rPr lang="en-US" sz="3000" spc="19" dirty="0">
                <a:solidFill>
                  <a:srgbClr val="000000"/>
                </a:solidFill>
                <a:highlight>
                  <a:srgbClr val="FFFF00"/>
                </a:highlight>
                <a:latin typeface="DM Sans"/>
              </a:rPr>
              <a:t>Testing result</a:t>
            </a:r>
            <a:endParaRPr lang="en-US" sz="3000" spc="19" dirty="0">
              <a:solidFill>
                <a:srgbClr val="000000"/>
              </a:solidFill>
              <a:latin typeface="DM Sans"/>
            </a:endParaRPr>
          </a:p>
        </p:txBody>
      </p:sp>
      <p:sp>
        <p:nvSpPr>
          <p:cNvPr id="23" name="TextBox 10">
            <a:extLst>
              <a:ext uri="{FF2B5EF4-FFF2-40B4-BE49-F238E27FC236}">
                <a16:creationId xmlns:a16="http://schemas.microsoft.com/office/drawing/2014/main" id="{C18DFD26-A5E7-BF29-0EAE-5F39F4F8AC9F}"/>
              </a:ext>
            </a:extLst>
          </p:cNvPr>
          <p:cNvSpPr txBox="1"/>
          <p:nvPr/>
        </p:nvSpPr>
        <p:spPr>
          <a:xfrm>
            <a:off x="9802092" y="7804022"/>
            <a:ext cx="11080021" cy="369588"/>
          </a:xfrm>
          <a:prstGeom prst="rect">
            <a:avLst/>
          </a:prstGeom>
        </p:spPr>
        <p:txBody>
          <a:bodyPr lIns="0" tIns="0" rIns="0" bIns="0" rtlCol="0" anchor="t">
            <a:spAutoFit/>
          </a:bodyPr>
          <a:lstStyle/>
          <a:p>
            <a:pPr marL="0" lvl="0" indent="0">
              <a:lnSpc>
                <a:spcPts val="2660"/>
              </a:lnSpc>
            </a:pPr>
            <a:r>
              <a:rPr lang="en-US" sz="3000" spc="19" dirty="0">
                <a:solidFill>
                  <a:srgbClr val="000000"/>
                </a:solidFill>
                <a:highlight>
                  <a:srgbClr val="FFFF00"/>
                </a:highlight>
                <a:latin typeface="DM Sans"/>
              </a:rPr>
              <a:t>Prediction result</a:t>
            </a:r>
            <a:endParaRPr lang="en-US" sz="3000" spc="19" dirty="0">
              <a:solidFill>
                <a:srgbClr val="000000"/>
              </a:solidFill>
              <a:latin typeface="DM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01953" y="272273"/>
            <a:ext cx="3002039" cy="2227230"/>
          </a:xfrm>
          <a:prstGeom prst="rect">
            <a:avLst/>
          </a:prstGeom>
        </p:spPr>
      </p:pic>
      <p:grpSp>
        <p:nvGrpSpPr>
          <p:cNvPr id="5" name="Group 5"/>
          <p:cNvGrpSpPr/>
          <p:nvPr/>
        </p:nvGrpSpPr>
        <p:grpSpPr>
          <a:xfrm>
            <a:off x="4152143" y="1836754"/>
            <a:ext cx="9240247" cy="1151000"/>
            <a:chOff x="0" y="0"/>
            <a:chExt cx="12320329" cy="1534666"/>
          </a:xfrm>
        </p:grpSpPr>
        <p:sp>
          <p:nvSpPr>
            <p:cNvPr id="6" name="TextBox 6"/>
            <p:cNvSpPr txBox="1"/>
            <p:nvPr/>
          </p:nvSpPr>
          <p:spPr>
            <a:xfrm>
              <a:off x="0" y="26928"/>
              <a:ext cx="12320329" cy="630555"/>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Modeling</a:t>
              </a:r>
            </a:p>
          </p:txBody>
        </p:sp>
        <p:sp>
          <p:nvSpPr>
            <p:cNvPr id="7" name="TextBox 7"/>
            <p:cNvSpPr txBox="1"/>
            <p:nvPr/>
          </p:nvSpPr>
          <p:spPr>
            <a:xfrm>
              <a:off x="0" y="1116778"/>
              <a:ext cx="12320329" cy="421005"/>
            </a:xfrm>
            <a:prstGeom prst="rect">
              <a:avLst/>
            </a:prstGeom>
          </p:spPr>
          <p:txBody>
            <a:bodyPr lIns="0" tIns="0" rIns="0" bIns="0" rtlCol="0" anchor="t">
              <a:spAutoFit/>
            </a:bodyPr>
            <a:lstStyle/>
            <a:p>
              <a:pPr marL="0" lvl="0" indent="0">
                <a:lnSpc>
                  <a:spcPts val="2849"/>
                </a:lnSpc>
              </a:pPr>
              <a:endParaRPr/>
            </a:p>
          </p:txBody>
        </p:sp>
      </p:grpSp>
      <p:grpSp>
        <p:nvGrpSpPr>
          <p:cNvPr id="10" name="Group 10"/>
          <p:cNvGrpSpPr/>
          <p:nvPr/>
        </p:nvGrpSpPr>
        <p:grpSpPr>
          <a:xfrm>
            <a:off x="13133498" y="6879355"/>
            <a:ext cx="4158643" cy="2639731"/>
            <a:chOff x="0" y="0"/>
            <a:chExt cx="5199668" cy="3112435"/>
          </a:xfrm>
        </p:grpSpPr>
        <p:pic>
          <p:nvPicPr>
            <p:cNvPr id="11" name="Picture 11"/>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00962" y="0"/>
              <a:ext cx="1434109" cy="2305515"/>
            </a:xfrm>
            <a:prstGeom prst="rect">
              <a:avLst/>
            </a:prstGeom>
          </p:spPr>
        </p:pic>
        <p:pic>
          <p:nvPicPr>
            <p:cNvPr id="12" name="Picture 12"/>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52724" y="833916"/>
              <a:ext cx="1169116" cy="1975524"/>
            </a:xfrm>
            <a:prstGeom prst="rect">
              <a:avLst/>
            </a:prstGeom>
          </p:spPr>
        </p:pic>
        <p:pic>
          <p:nvPicPr>
            <p:cNvPr id="13" name="Picture 13"/>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66690"/>
            <a:stretch>
              <a:fillRect/>
            </a:stretch>
          </p:blipFill>
          <p:spPr>
            <a:xfrm>
              <a:off x="0" y="2149625"/>
              <a:ext cx="2264254" cy="930082"/>
            </a:xfrm>
            <a:prstGeom prst="rect">
              <a:avLst/>
            </a:prstGeom>
          </p:spPr>
        </p:pic>
        <p:pic>
          <p:nvPicPr>
            <p:cNvPr id="14" name="Picture 14"/>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r="10443" b="39994"/>
            <a:stretch>
              <a:fillRect/>
            </a:stretch>
          </p:blipFill>
          <p:spPr>
            <a:xfrm>
              <a:off x="1610731" y="310347"/>
              <a:ext cx="3588937" cy="2802087"/>
            </a:xfrm>
            <a:prstGeom prst="rect">
              <a:avLst/>
            </a:prstGeom>
          </p:spPr>
        </p:pic>
      </p:grpSp>
      <p:pic>
        <p:nvPicPr>
          <p:cNvPr id="16" name="Picture 15">
            <a:extLst>
              <a:ext uri="{FF2B5EF4-FFF2-40B4-BE49-F238E27FC236}">
                <a16:creationId xmlns:a16="http://schemas.microsoft.com/office/drawing/2014/main" id="{FD2B698C-8E0F-8006-497F-D1AA8D4E58F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93118" y="2780260"/>
            <a:ext cx="10219518" cy="3010660"/>
          </a:xfrm>
          <a:prstGeom prst="rect">
            <a:avLst/>
          </a:prstGeom>
        </p:spPr>
      </p:pic>
      <p:cxnSp>
        <p:nvCxnSpPr>
          <p:cNvPr id="17" name="Straight Arrow Connector 16">
            <a:extLst>
              <a:ext uri="{FF2B5EF4-FFF2-40B4-BE49-F238E27FC236}">
                <a16:creationId xmlns:a16="http://schemas.microsoft.com/office/drawing/2014/main" id="{033EE02E-0DA0-6813-C007-4458AAFDCDE3}"/>
              </a:ext>
            </a:extLst>
          </p:cNvPr>
          <p:cNvCxnSpPr/>
          <p:nvPr/>
        </p:nvCxnSpPr>
        <p:spPr>
          <a:xfrm>
            <a:off x="11380898" y="3192342"/>
            <a:ext cx="1752600"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18" name="TextBox 10">
            <a:extLst>
              <a:ext uri="{FF2B5EF4-FFF2-40B4-BE49-F238E27FC236}">
                <a16:creationId xmlns:a16="http://schemas.microsoft.com/office/drawing/2014/main" id="{9D818A6D-E60F-92E2-1CA6-B17A059B9702}"/>
              </a:ext>
            </a:extLst>
          </p:cNvPr>
          <p:cNvSpPr txBox="1"/>
          <p:nvPr/>
        </p:nvSpPr>
        <p:spPr>
          <a:xfrm>
            <a:off x="13378535" y="3038058"/>
            <a:ext cx="11080021" cy="369588"/>
          </a:xfrm>
          <a:prstGeom prst="rect">
            <a:avLst/>
          </a:prstGeom>
        </p:spPr>
        <p:txBody>
          <a:bodyPr lIns="0" tIns="0" rIns="0" bIns="0" rtlCol="0" anchor="t">
            <a:spAutoFit/>
          </a:bodyPr>
          <a:lstStyle/>
          <a:p>
            <a:pPr marL="0" lvl="0" indent="0">
              <a:lnSpc>
                <a:spcPts val="2660"/>
              </a:lnSpc>
            </a:pPr>
            <a:r>
              <a:rPr lang="en-US" sz="3000" spc="19" dirty="0">
                <a:solidFill>
                  <a:srgbClr val="000000"/>
                </a:solidFill>
                <a:highlight>
                  <a:srgbClr val="FFFF00"/>
                </a:highlight>
                <a:latin typeface="DM Sans"/>
              </a:rPr>
              <a:t>MSE</a:t>
            </a:r>
            <a:endParaRPr lang="en-US" sz="3000" spc="19" dirty="0">
              <a:solidFill>
                <a:srgbClr val="000000"/>
              </a:solidFill>
              <a:latin typeface="DM Sans"/>
            </a:endParaRPr>
          </a:p>
        </p:txBody>
      </p:sp>
      <p:cxnSp>
        <p:nvCxnSpPr>
          <p:cNvPr id="19" name="Straight Arrow Connector 18">
            <a:extLst>
              <a:ext uri="{FF2B5EF4-FFF2-40B4-BE49-F238E27FC236}">
                <a16:creationId xmlns:a16="http://schemas.microsoft.com/office/drawing/2014/main" id="{BF4E4C7E-1EEB-4A10-79CE-A16068474A5F}"/>
              </a:ext>
            </a:extLst>
          </p:cNvPr>
          <p:cNvCxnSpPr/>
          <p:nvPr/>
        </p:nvCxnSpPr>
        <p:spPr>
          <a:xfrm>
            <a:off x="11402669" y="4692344"/>
            <a:ext cx="1752600"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20" name="TextBox 10">
            <a:extLst>
              <a:ext uri="{FF2B5EF4-FFF2-40B4-BE49-F238E27FC236}">
                <a16:creationId xmlns:a16="http://schemas.microsoft.com/office/drawing/2014/main" id="{B97E0CFD-66ED-9757-E095-BE11CD97C9F2}"/>
              </a:ext>
            </a:extLst>
          </p:cNvPr>
          <p:cNvSpPr txBox="1"/>
          <p:nvPr/>
        </p:nvSpPr>
        <p:spPr>
          <a:xfrm>
            <a:off x="13400306" y="4538060"/>
            <a:ext cx="11080021" cy="369588"/>
          </a:xfrm>
          <a:prstGeom prst="rect">
            <a:avLst/>
          </a:prstGeom>
        </p:spPr>
        <p:txBody>
          <a:bodyPr lIns="0" tIns="0" rIns="0" bIns="0" rtlCol="0" anchor="t">
            <a:spAutoFit/>
          </a:bodyPr>
          <a:lstStyle/>
          <a:p>
            <a:pPr marL="0" lvl="0" indent="0">
              <a:lnSpc>
                <a:spcPts val="2660"/>
              </a:lnSpc>
            </a:pPr>
            <a:r>
              <a:rPr lang="en-US" sz="3000" spc="19" dirty="0">
                <a:solidFill>
                  <a:srgbClr val="000000"/>
                </a:solidFill>
                <a:highlight>
                  <a:srgbClr val="FFFF00"/>
                </a:highlight>
                <a:latin typeface="DM Sans"/>
              </a:rPr>
              <a:t>MAE</a:t>
            </a:r>
            <a:endParaRPr lang="en-US" sz="3000" spc="19" dirty="0">
              <a:solidFill>
                <a:srgbClr val="000000"/>
              </a:solidFill>
              <a:latin typeface="DM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01953" y="272273"/>
            <a:ext cx="3002039" cy="2227230"/>
          </a:xfrm>
          <a:prstGeom prst="rect">
            <a:avLst/>
          </a:prstGeom>
        </p:spPr>
      </p:pic>
      <p:grpSp>
        <p:nvGrpSpPr>
          <p:cNvPr id="6" name="Group 6"/>
          <p:cNvGrpSpPr/>
          <p:nvPr/>
        </p:nvGrpSpPr>
        <p:grpSpPr>
          <a:xfrm>
            <a:off x="3418740" y="1060195"/>
            <a:ext cx="9973650" cy="1929897"/>
            <a:chOff x="-977871" y="-1035412"/>
            <a:chExt cx="13298200" cy="2573195"/>
          </a:xfrm>
        </p:grpSpPr>
        <p:sp>
          <p:nvSpPr>
            <p:cNvPr id="7" name="TextBox 7"/>
            <p:cNvSpPr txBox="1"/>
            <p:nvPr/>
          </p:nvSpPr>
          <p:spPr>
            <a:xfrm>
              <a:off x="-977871" y="-1035412"/>
              <a:ext cx="12320329" cy="630554"/>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Modelling</a:t>
              </a:r>
            </a:p>
          </p:txBody>
        </p:sp>
        <p:sp>
          <p:nvSpPr>
            <p:cNvPr id="8" name="TextBox 8"/>
            <p:cNvSpPr txBox="1"/>
            <p:nvPr/>
          </p:nvSpPr>
          <p:spPr>
            <a:xfrm>
              <a:off x="0" y="1116778"/>
              <a:ext cx="12320329" cy="421005"/>
            </a:xfrm>
            <a:prstGeom prst="rect">
              <a:avLst/>
            </a:prstGeom>
          </p:spPr>
          <p:txBody>
            <a:bodyPr lIns="0" tIns="0" rIns="0" bIns="0" rtlCol="0" anchor="t">
              <a:spAutoFit/>
            </a:bodyPr>
            <a:lstStyle/>
            <a:p>
              <a:pPr marL="0" lvl="0" indent="0">
                <a:lnSpc>
                  <a:spcPts val="2849"/>
                </a:lnSpc>
              </a:pPr>
              <a:endParaRPr/>
            </a:p>
          </p:txBody>
        </p:sp>
      </p:grpSp>
      <p:grpSp>
        <p:nvGrpSpPr>
          <p:cNvPr id="10" name="Group 10"/>
          <p:cNvGrpSpPr/>
          <p:nvPr/>
        </p:nvGrpSpPr>
        <p:grpSpPr>
          <a:xfrm>
            <a:off x="15585767" y="669591"/>
            <a:ext cx="1964304" cy="2334326"/>
            <a:chOff x="0" y="0"/>
            <a:chExt cx="2619072" cy="3112435"/>
          </a:xfrm>
        </p:grpSpPr>
        <p:pic>
          <p:nvPicPr>
            <p:cNvPr id="11" name="Picture 11"/>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579416" y="0"/>
              <a:ext cx="1340182" cy="2125197"/>
            </a:xfrm>
            <a:prstGeom prst="rect">
              <a:avLst/>
            </a:prstGeom>
          </p:spPr>
        </p:pic>
        <p:pic>
          <p:nvPicPr>
            <p:cNvPr id="12" name="Picture 12"/>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40310"/>
            <a:stretch>
              <a:fillRect/>
            </a:stretch>
          </p:blipFill>
          <p:spPr>
            <a:xfrm>
              <a:off x="0" y="1480642"/>
              <a:ext cx="2619072" cy="1631793"/>
            </a:xfrm>
            <a:prstGeom prst="rect">
              <a:avLst/>
            </a:prstGeom>
          </p:spPr>
        </p:pic>
      </p:grpSp>
      <p:pic>
        <p:nvPicPr>
          <p:cNvPr id="14" name="Picture 13">
            <a:extLst>
              <a:ext uri="{FF2B5EF4-FFF2-40B4-BE49-F238E27FC236}">
                <a16:creationId xmlns:a16="http://schemas.microsoft.com/office/drawing/2014/main" id="{D1D35A9F-B8E5-D021-14E5-0B07EBF4E03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33463" y="2035929"/>
            <a:ext cx="10210800" cy="3352800"/>
          </a:xfrm>
          <a:prstGeom prst="rect">
            <a:avLst/>
          </a:prstGeom>
        </p:spPr>
      </p:pic>
      <p:pic>
        <p:nvPicPr>
          <p:cNvPr id="16" name="Picture 15">
            <a:extLst>
              <a:ext uri="{FF2B5EF4-FFF2-40B4-BE49-F238E27FC236}">
                <a16:creationId xmlns:a16="http://schemas.microsoft.com/office/drawing/2014/main" id="{9D1B0254-7FFC-BAC9-A031-DBE15CD1772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53000" y="6027138"/>
            <a:ext cx="10210800" cy="3352800"/>
          </a:xfrm>
          <a:prstGeom prst="rect">
            <a:avLst/>
          </a:prstGeom>
        </p:spPr>
      </p:pic>
      <p:sp>
        <p:nvSpPr>
          <p:cNvPr id="17" name="TextBox 10">
            <a:extLst>
              <a:ext uri="{FF2B5EF4-FFF2-40B4-BE49-F238E27FC236}">
                <a16:creationId xmlns:a16="http://schemas.microsoft.com/office/drawing/2014/main" id="{ADB26D15-B3EB-B10E-6E46-05A66CB91589}"/>
              </a:ext>
            </a:extLst>
          </p:cNvPr>
          <p:cNvSpPr txBox="1"/>
          <p:nvPr/>
        </p:nvSpPr>
        <p:spPr>
          <a:xfrm>
            <a:off x="6470050" y="1385888"/>
            <a:ext cx="11080021" cy="369588"/>
          </a:xfrm>
          <a:prstGeom prst="rect">
            <a:avLst/>
          </a:prstGeom>
        </p:spPr>
        <p:txBody>
          <a:bodyPr lIns="0" tIns="0" rIns="0" bIns="0" rtlCol="0" anchor="t">
            <a:spAutoFit/>
          </a:bodyPr>
          <a:lstStyle/>
          <a:p>
            <a:pPr marL="0" lvl="0" indent="0">
              <a:lnSpc>
                <a:spcPts val="2660"/>
              </a:lnSpc>
            </a:pPr>
            <a:r>
              <a:rPr lang="en-US" sz="3000" spc="19" dirty="0">
                <a:solidFill>
                  <a:srgbClr val="000000"/>
                </a:solidFill>
                <a:highlight>
                  <a:srgbClr val="FFFF00"/>
                </a:highlight>
                <a:latin typeface="DM Sans"/>
              </a:rPr>
              <a:t>Prediction Data Visualization</a:t>
            </a:r>
            <a:endParaRPr lang="en-US" sz="3000" spc="19" dirty="0">
              <a:solidFill>
                <a:srgbClr val="000000"/>
              </a:solidFill>
              <a:latin typeface="DM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01953" y="272273"/>
            <a:ext cx="3002039" cy="2227230"/>
          </a:xfrm>
          <a:prstGeom prst="rect">
            <a:avLst/>
          </a:prstGeom>
        </p:spPr>
      </p:pic>
      <p:grpSp>
        <p:nvGrpSpPr>
          <p:cNvPr id="6" name="Group 6"/>
          <p:cNvGrpSpPr/>
          <p:nvPr/>
        </p:nvGrpSpPr>
        <p:grpSpPr>
          <a:xfrm>
            <a:off x="3427398" y="720117"/>
            <a:ext cx="9240247" cy="1151000"/>
            <a:chOff x="0" y="0"/>
            <a:chExt cx="12320329" cy="1534666"/>
          </a:xfrm>
        </p:grpSpPr>
        <p:sp>
          <p:nvSpPr>
            <p:cNvPr id="7" name="TextBox 7"/>
            <p:cNvSpPr txBox="1"/>
            <p:nvPr/>
          </p:nvSpPr>
          <p:spPr>
            <a:xfrm>
              <a:off x="0" y="26928"/>
              <a:ext cx="12320329" cy="630555"/>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Prediction</a:t>
              </a:r>
            </a:p>
          </p:txBody>
        </p:sp>
        <p:sp>
          <p:nvSpPr>
            <p:cNvPr id="8" name="TextBox 8"/>
            <p:cNvSpPr txBox="1"/>
            <p:nvPr/>
          </p:nvSpPr>
          <p:spPr>
            <a:xfrm>
              <a:off x="0" y="1116778"/>
              <a:ext cx="12320329" cy="421005"/>
            </a:xfrm>
            <a:prstGeom prst="rect">
              <a:avLst/>
            </a:prstGeom>
          </p:spPr>
          <p:txBody>
            <a:bodyPr lIns="0" tIns="0" rIns="0" bIns="0" rtlCol="0" anchor="t">
              <a:spAutoFit/>
            </a:bodyPr>
            <a:lstStyle/>
            <a:p>
              <a:pPr marL="0" lvl="0" indent="0">
                <a:lnSpc>
                  <a:spcPts val="2849"/>
                </a:lnSpc>
              </a:pPr>
              <a:endParaRPr/>
            </a:p>
          </p:txBody>
        </p:sp>
      </p:grpSp>
      <p:sp>
        <p:nvSpPr>
          <p:cNvPr id="9" name="TextBox 9"/>
          <p:cNvSpPr txBox="1"/>
          <p:nvPr/>
        </p:nvSpPr>
        <p:spPr>
          <a:xfrm>
            <a:off x="3427397" y="1360255"/>
            <a:ext cx="9240247" cy="351315"/>
          </a:xfrm>
          <a:prstGeom prst="rect">
            <a:avLst/>
          </a:prstGeom>
        </p:spPr>
        <p:txBody>
          <a:bodyPr lIns="0" tIns="0" rIns="0" bIns="0" rtlCol="0" anchor="t">
            <a:spAutoFit/>
          </a:bodyPr>
          <a:lstStyle/>
          <a:p>
            <a:pPr marL="0" lvl="0" indent="0">
              <a:lnSpc>
                <a:spcPts val="2660"/>
              </a:lnSpc>
            </a:pPr>
            <a:r>
              <a:rPr lang="en-US" sz="2500" spc="19" dirty="0">
                <a:solidFill>
                  <a:srgbClr val="000000"/>
                </a:solidFill>
                <a:latin typeface="DM Sans"/>
              </a:rPr>
              <a:t>We predict stock price in one year ahead</a:t>
            </a:r>
          </a:p>
        </p:txBody>
      </p:sp>
      <p:grpSp>
        <p:nvGrpSpPr>
          <p:cNvPr id="10" name="Group 10"/>
          <p:cNvGrpSpPr/>
          <p:nvPr/>
        </p:nvGrpSpPr>
        <p:grpSpPr>
          <a:xfrm>
            <a:off x="15585767" y="669591"/>
            <a:ext cx="1964304" cy="2334326"/>
            <a:chOff x="0" y="0"/>
            <a:chExt cx="2619072" cy="3112435"/>
          </a:xfrm>
        </p:grpSpPr>
        <p:pic>
          <p:nvPicPr>
            <p:cNvPr id="11" name="Picture 11"/>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579416" y="0"/>
              <a:ext cx="1340182" cy="2125197"/>
            </a:xfrm>
            <a:prstGeom prst="rect">
              <a:avLst/>
            </a:prstGeom>
          </p:spPr>
        </p:pic>
        <p:pic>
          <p:nvPicPr>
            <p:cNvPr id="12" name="Picture 12"/>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40310"/>
            <a:stretch>
              <a:fillRect/>
            </a:stretch>
          </p:blipFill>
          <p:spPr>
            <a:xfrm>
              <a:off x="0" y="1480642"/>
              <a:ext cx="2619072" cy="1631793"/>
            </a:xfrm>
            <a:prstGeom prst="rect">
              <a:avLst/>
            </a:prstGeom>
          </p:spPr>
        </p:pic>
      </p:grpSp>
      <p:pic>
        <p:nvPicPr>
          <p:cNvPr id="14" name="Picture 13">
            <a:extLst>
              <a:ext uri="{FF2B5EF4-FFF2-40B4-BE49-F238E27FC236}">
                <a16:creationId xmlns:a16="http://schemas.microsoft.com/office/drawing/2014/main" id="{5DD74BD0-4C21-7B1D-7165-0F950413A94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48600" y="4114398"/>
            <a:ext cx="10210800" cy="3505200"/>
          </a:xfrm>
          <a:prstGeom prst="rect">
            <a:avLst/>
          </a:prstGeom>
        </p:spPr>
      </p:pic>
      <p:pic>
        <p:nvPicPr>
          <p:cNvPr id="16" name="Picture 15">
            <a:extLst>
              <a:ext uri="{FF2B5EF4-FFF2-40B4-BE49-F238E27FC236}">
                <a16:creationId xmlns:a16="http://schemas.microsoft.com/office/drawing/2014/main" id="{6AA1C07E-1BD3-04F7-3426-021433DAC64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9884" y="2618582"/>
            <a:ext cx="6762750" cy="6981825"/>
          </a:xfrm>
          <a:prstGeom prst="rect">
            <a:avLst/>
          </a:prstGeom>
        </p:spPr>
      </p:pic>
      <p:cxnSp>
        <p:nvCxnSpPr>
          <p:cNvPr id="18" name="Straight Arrow Connector 17">
            <a:extLst>
              <a:ext uri="{FF2B5EF4-FFF2-40B4-BE49-F238E27FC236}">
                <a16:creationId xmlns:a16="http://schemas.microsoft.com/office/drawing/2014/main" id="{0DFB0DA3-7130-E1C2-7130-79B1F16D5145}"/>
              </a:ext>
            </a:extLst>
          </p:cNvPr>
          <p:cNvCxnSpPr/>
          <p:nvPr/>
        </p:nvCxnSpPr>
        <p:spPr>
          <a:xfrm>
            <a:off x="17297400" y="7619598"/>
            <a:ext cx="0" cy="9529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9">
            <a:extLst>
              <a:ext uri="{FF2B5EF4-FFF2-40B4-BE49-F238E27FC236}">
                <a16:creationId xmlns:a16="http://schemas.microsoft.com/office/drawing/2014/main" id="{D76824EC-790B-BFC8-F21E-F04F0B754D9D}"/>
              </a:ext>
            </a:extLst>
          </p:cNvPr>
          <p:cNvSpPr txBox="1"/>
          <p:nvPr/>
        </p:nvSpPr>
        <p:spPr>
          <a:xfrm>
            <a:off x="14020800" y="8572500"/>
            <a:ext cx="9240247" cy="346249"/>
          </a:xfrm>
          <a:prstGeom prst="rect">
            <a:avLst/>
          </a:prstGeom>
        </p:spPr>
        <p:txBody>
          <a:bodyPr lIns="0" tIns="0" rIns="0" bIns="0" rtlCol="0" anchor="t">
            <a:spAutoFit/>
          </a:bodyPr>
          <a:lstStyle/>
          <a:p>
            <a:pPr marL="0" lvl="0" indent="0">
              <a:lnSpc>
                <a:spcPts val="2660"/>
              </a:lnSpc>
            </a:pPr>
            <a:r>
              <a:rPr lang="en-US" sz="2300" b="1" spc="19" dirty="0">
                <a:solidFill>
                  <a:srgbClr val="000000"/>
                </a:solidFill>
                <a:latin typeface="DM Sans"/>
              </a:rPr>
              <a:t>Data Prediction in the future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454274" y="702226"/>
            <a:ext cx="12108859" cy="956287"/>
          </a:xfrm>
          <a:prstGeom prst="rect">
            <a:avLst/>
          </a:prstGeom>
        </p:spPr>
        <p:txBody>
          <a:bodyPr lIns="0" tIns="0" rIns="0" bIns="0" rtlCol="0" anchor="t">
            <a:spAutoFit/>
          </a:bodyPr>
          <a:lstStyle/>
          <a:p>
            <a:pPr marL="0" lvl="0" indent="0" algn="ctr">
              <a:lnSpc>
                <a:spcPts val="8800"/>
              </a:lnSpc>
            </a:pPr>
            <a:r>
              <a:rPr lang="en-US" sz="3000" dirty="0">
                <a:solidFill>
                  <a:srgbClr val="000000"/>
                </a:solidFill>
                <a:latin typeface="DM Sans Bold" charset="0"/>
              </a:rPr>
              <a:t>Conclusion</a:t>
            </a:r>
          </a:p>
        </p:txBody>
      </p:sp>
      <p:grpSp>
        <p:nvGrpSpPr>
          <p:cNvPr id="3" name="Group 3"/>
          <p:cNvGrpSpPr/>
          <p:nvPr/>
        </p:nvGrpSpPr>
        <p:grpSpPr>
          <a:xfrm>
            <a:off x="3435568" y="5306128"/>
            <a:ext cx="2310770" cy="2278084"/>
            <a:chOff x="196821" y="199686"/>
            <a:chExt cx="3081026" cy="3037444"/>
          </a:xfrm>
        </p:grpSpPr>
        <p:grpSp>
          <p:nvGrpSpPr>
            <p:cNvPr id="4" name="Group 4"/>
            <p:cNvGrpSpPr/>
            <p:nvPr/>
          </p:nvGrpSpPr>
          <p:grpSpPr>
            <a:xfrm rot="-426806">
              <a:off x="196821" y="199686"/>
              <a:ext cx="3081026" cy="3037444"/>
              <a:chOff x="19050" y="19050"/>
              <a:chExt cx="3178810" cy="3133846"/>
            </a:xfrm>
          </p:grpSpPr>
          <p:sp>
            <p:nvSpPr>
              <p:cNvPr id="5" name="Freeform 5"/>
              <p:cNvSpPr/>
              <p:nvPr/>
            </p:nvSpPr>
            <p:spPr>
              <a:xfrm>
                <a:off x="19050" y="223520"/>
                <a:ext cx="3178810" cy="2929376"/>
              </a:xfrm>
              <a:custGeom>
                <a:avLst/>
                <a:gdLst/>
                <a:ahLst/>
                <a:cxnLst/>
                <a:rect l="l" t="t" r="r" b="b"/>
                <a:pathLst>
                  <a:path w="3178810" h="2929376">
                    <a:moveTo>
                      <a:pt x="0" y="11430"/>
                    </a:moveTo>
                    <a:cubicBezTo>
                      <a:pt x="0" y="11430"/>
                      <a:pt x="2540" y="340360"/>
                      <a:pt x="2540" y="749300"/>
                    </a:cubicBezTo>
                    <a:cubicBezTo>
                      <a:pt x="2540" y="1158039"/>
                      <a:pt x="7620" y="1748277"/>
                      <a:pt x="7620" y="2008627"/>
                    </a:cubicBezTo>
                    <a:cubicBezTo>
                      <a:pt x="7620" y="2202937"/>
                      <a:pt x="16510" y="2601717"/>
                      <a:pt x="21590" y="2793487"/>
                    </a:cubicBezTo>
                    <a:lnTo>
                      <a:pt x="130810" y="2907787"/>
                    </a:lnTo>
                    <a:cubicBezTo>
                      <a:pt x="275590" y="2915407"/>
                      <a:pt x="543560" y="2929377"/>
                      <a:pt x="793750" y="2929377"/>
                    </a:cubicBezTo>
                    <a:lnTo>
                      <a:pt x="3178810" y="2929377"/>
                    </a:lnTo>
                    <a:lnTo>
                      <a:pt x="3178810" y="693420"/>
                    </a:lnTo>
                    <a:cubicBezTo>
                      <a:pt x="3178810" y="318770"/>
                      <a:pt x="3169920" y="41910"/>
                      <a:pt x="3169920" y="41910"/>
                    </a:cubicBezTo>
                    <a:cubicBezTo>
                      <a:pt x="3014980" y="21590"/>
                      <a:pt x="2858770" y="11430"/>
                      <a:pt x="2701290" y="12700"/>
                    </a:cubicBezTo>
                    <a:cubicBezTo>
                      <a:pt x="2428240" y="12700"/>
                      <a:pt x="1179830" y="21590"/>
                      <a:pt x="929640" y="12700"/>
                    </a:cubicBezTo>
                    <a:cubicBezTo>
                      <a:pt x="594360" y="0"/>
                      <a:pt x="0" y="11430"/>
                      <a:pt x="0" y="11430"/>
                    </a:cubicBezTo>
                    <a:close/>
                  </a:path>
                </a:pathLst>
              </a:custGeom>
              <a:solidFill>
                <a:srgbClr val="FFFFFF"/>
              </a:solidFill>
            </p:spPr>
          </p:sp>
          <p:sp>
            <p:nvSpPr>
              <p:cNvPr id="7" name="Freeform 7"/>
              <p:cNvSpPr/>
              <p:nvPr/>
            </p:nvSpPr>
            <p:spPr>
              <a:xfrm>
                <a:off x="299720" y="19050"/>
                <a:ext cx="617220" cy="304800"/>
              </a:xfrm>
              <a:custGeom>
                <a:avLst/>
                <a:gdLst/>
                <a:ahLst/>
                <a:cxnLst/>
                <a:rect l="l" t="t" r="r" b="b"/>
                <a:pathLst>
                  <a:path w="617220" h="304800">
                    <a:moveTo>
                      <a:pt x="600710" y="0"/>
                    </a:moveTo>
                    <a:lnTo>
                      <a:pt x="617220" y="77470"/>
                    </a:lnTo>
                    <a:lnTo>
                      <a:pt x="600710" y="190500"/>
                    </a:lnTo>
                    <a:lnTo>
                      <a:pt x="589280" y="297180"/>
                    </a:lnTo>
                    <a:lnTo>
                      <a:pt x="5080" y="304800"/>
                    </a:lnTo>
                    <a:lnTo>
                      <a:pt x="5080" y="255270"/>
                    </a:lnTo>
                    <a:lnTo>
                      <a:pt x="16510" y="148590"/>
                    </a:lnTo>
                    <a:lnTo>
                      <a:pt x="0" y="21590"/>
                    </a:lnTo>
                    <a:lnTo>
                      <a:pt x="600710" y="0"/>
                    </a:lnTo>
                    <a:close/>
                  </a:path>
                </a:pathLst>
              </a:custGeom>
              <a:solidFill>
                <a:srgbClr val="000000"/>
              </a:solidFill>
            </p:spPr>
          </p:sp>
        </p:grpSp>
        <p:sp>
          <p:nvSpPr>
            <p:cNvPr id="8" name="TextBox 8"/>
            <p:cNvSpPr txBox="1"/>
            <p:nvPr/>
          </p:nvSpPr>
          <p:spPr>
            <a:xfrm rot="21173194">
              <a:off x="759275" y="1586513"/>
              <a:ext cx="1947783" cy="571012"/>
            </a:xfrm>
            <a:prstGeom prst="rect">
              <a:avLst/>
            </a:prstGeom>
          </p:spPr>
          <p:txBody>
            <a:bodyPr lIns="0" tIns="0" rIns="0" bIns="0" rtlCol="0" anchor="t">
              <a:spAutoFit/>
            </a:bodyPr>
            <a:lstStyle/>
            <a:p>
              <a:pPr marL="0" lvl="0" indent="0" algn="ctr">
                <a:lnSpc>
                  <a:spcPts val="3500"/>
                </a:lnSpc>
              </a:pPr>
              <a:endParaRPr lang="en-US" sz="2500" spc="25" dirty="0">
                <a:solidFill>
                  <a:srgbClr val="000000"/>
                </a:solidFill>
                <a:latin typeface="DM Sans"/>
              </a:endParaRPr>
            </a:p>
          </p:txBody>
        </p:sp>
      </p:grpSp>
      <p:grpSp>
        <p:nvGrpSpPr>
          <p:cNvPr id="9" name="Group 9"/>
          <p:cNvGrpSpPr/>
          <p:nvPr/>
        </p:nvGrpSpPr>
        <p:grpSpPr>
          <a:xfrm>
            <a:off x="70857" y="5137355"/>
            <a:ext cx="4328186" cy="5143500"/>
            <a:chOff x="0" y="0"/>
            <a:chExt cx="5770914" cy="6858000"/>
          </a:xfrm>
        </p:grpSpPr>
        <p:pic>
          <p:nvPicPr>
            <p:cNvPr id="10" name="Picture 10"/>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76697" y="0"/>
              <a:ext cx="2952985" cy="4682701"/>
            </a:xfrm>
            <a:prstGeom prst="rect">
              <a:avLst/>
            </a:prstGeom>
          </p:spPr>
        </p:pic>
        <p:pic>
          <p:nvPicPr>
            <p:cNvPr id="11" name="Picture 1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b="40310"/>
            <a:stretch>
              <a:fillRect/>
            </a:stretch>
          </p:blipFill>
          <p:spPr>
            <a:xfrm>
              <a:off x="0" y="3262476"/>
              <a:ext cx="5770914" cy="3595524"/>
            </a:xfrm>
            <a:prstGeom prst="rect">
              <a:avLst/>
            </a:prstGeom>
          </p:spPr>
        </p:pic>
      </p:grpSp>
      <p:pic>
        <p:nvPicPr>
          <p:cNvPr id="12" name="Picture 12"/>
          <p:cNvPicPr>
            <a:picLocks noChangeAspect="1"/>
          </p:cNvPicPr>
          <p:nvPr/>
        </p:nvPicPr>
        <p:blipFill>
          <a:blip r:embed="rId6"/>
          <a:srcRect/>
          <a:stretch>
            <a:fillRect/>
          </a:stretch>
        </p:blipFill>
        <p:spPr>
          <a:xfrm>
            <a:off x="401953" y="272273"/>
            <a:ext cx="3002039" cy="2227230"/>
          </a:xfrm>
          <a:prstGeom prst="rect">
            <a:avLst/>
          </a:prstGeom>
        </p:spPr>
      </p:pic>
      <p:sp>
        <p:nvSpPr>
          <p:cNvPr id="13" name="TextBox 11">
            <a:extLst>
              <a:ext uri="{FF2B5EF4-FFF2-40B4-BE49-F238E27FC236}">
                <a16:creationId xmlns:a16="http://schemas.microsoft.com/office/drawing/2014/main" id="{AB5CB441-495D-6BB3-9C6C-3063A456A652}"/>
              </a:ext>
            </a:extLst>
          </p:cNvPr>
          <p:cNvSpPr txBox="1"/>
          <p:nvPr/>
        </p:nvSpPr>
        <p:spPr>
          <a:xfrm>
            <a:off x="4904056" y="3587373"/>
            <a:ext cx="11501058" cy="2769989"/>
          </a:xfrm>
          <a:prstGeom prst="rect">
            <a:avLst/>
          </a:prstGeom>
        </p:spPr>
        <p:txBody>
          <a:bodyPr wrap="square" lIns="0" tIns="0" rIns="0" bIns="0" rtlCol="0" anchor="t">
            <a:spAutoFit/>
          </a:bodyPr>
          <a:lstStyle/>
          <a:p>
            <a:pPr algn="ctr"/>
            <a:r>
              <a:rPr lang="en-US" sz="4500" spc="21" dirty="0">
                <a:solidFill>
                  <a:srgbClr val="000000"/>
                </a:solidFill>
                <a:latin typeface="DM Sans" pitchFamily="2" charset="0"/>
              </a:rPr>
              <a:t>Machine learning doesn’t accurate enough to predict stock price but good in predicting </a:t>
            </a:r>
            <a:r>
              <a:rPr lang="en-US" sz="4500" spc="21" dirty="0">
                <a:solidFill>
                  <a:srgbClr val="000000"/>
                </a:solidFill>
                <a:highlight>
                  <a:srgbClr val="FFFF00"/>
                </a:highlight>
                <a:latin typeface="DM Sans" pitchFamily="2" charset="0"/>
              </a:rPr>
              <a:t>the trend</a:t>
            </a:r>
            <a:r>
              <a:rPr lang="en-US" sz="4500" spc="21" dirty="0">
                <a:solidFill>
                  <a:srgbClr val="000000"/>
                </a:solidFill>
                <a:latin typeface="DM Sans" pitchFamily="2" charset="0"/>
              </a:rPr>
              <a:t>, because real data has not always been 100% accurate.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089571" y="2856450"/>
            <a:ext cx="12108859" cy="1563655"/>
          </a:xfrm>
          <a:prstGeom prst="rect">
            <a:avLst/>
          </a:prstGeom>
        </p:spPr>
        <p:txBody>
          <a:bodyPr lIns="0" tIns="0" rIns="0" bIns="0" rtlCol="0" anchor="t">
            <a:spAutoFit/>
          </a:bodyPr>
          <a:lstStyle/>
          <a:p>
            <a:pPr marL="0" lvl="0" indent="0" algn="ctr">
              <a:lnSpc>
                <a:spcPts val="12100"/>
              </a:lnSpc>
            </a:pPr>
            <a:r>
              <a:rPr lang="en-US" sz="10999">
                <a:solidFill>
                  <a:srgbClr val="000000"/>
                </a:solidFill>
                <a:latin typeface="DM Sans Bold"/>
              </a:rPr>
              <a:t>Thank you!</a:t>
            </a:r>
          </a:p>
        </p:txBody>
      </p:sp>
      <p:grpSp>
        <p:nvGrpSpPr>
          <p:cNvPr id="3" name="Group 3"/>
          <p:cNvGrpSpPr/>
          <p:nvPr/>
        </p:nvGrpSpPr>
        <p:grpSpPr>
          <a:xfrm>
            <a:off x="4839599" y="5296521"/>
            <a:ext cx="2604972" cy="2569370"/>
            <a:chOff x="0" y="0"/>
            <a:chExt cx="3473296" cy="3425826"/>
          </a:xfrm>
        </p:grpSpPr>
        <p:grpSp>
          <p:nvGrpSpPr>
            <p:cNvPr id="4" name="Group 4"/>
            <p:cNvGrpSpPr/>
            <p:nvPr/>
          </p:nvGrpSpPr>
          <p:grpSpPr>
            <a:xfrm rot="-426806">
              <a:off x="177671" y="181265"/>
              <a:ext cx="3117954" cy="3063295"/>
              <a:chOff x="0" y="0"/>
              <a:chExt cx="3216910" cy="3160517"/>
            </a:xfrm>
          </p:grpSpPr>
          <p:sp>
            <p:nvSpPr>
              <p:cNvPr id="5" name="Freeform 5"/>
              <p:cNvSpPr/>
              <p:nvPr/>
            </p:nvSpPr>
            <p:spPr>
              <a:xfrm>
                <a:off x="19050" y="223520"/>
                <a:ext cx="3178810" cy="2929376"/>
              </a:xfrm>
              <a:custGeom>
                <a:avLst/>
                <a:gdLst/>
                <a:ahLst/>
                <a:cxnLst/>
                <a:rect l="l" t="t" r="r" b="b"/>
                <a:pathLst>
                  <a:path w="3178810" h="2929376">
                    <a:moveTo>
                      <a:pt x="0" y="11430"/>
                    </a:moveTo>
                    <a:cubicBezTo>
                      <a:pt x="0" y="11430"/>
                      <a:pt x="2540" y="340360"/>
                      <a:pt x="2540" y="749300"/>
                    </a:cubicBezTo>
                    <a:cubicBezTo>
                      <a:pt x="2540" y="1158039"/>
                      <a:pt x="7620" y="1748277"/>
                      <a:pt x="7620" y="2008627"/>
                    </a:cubicBezTo>
                    <a:cubicBezTo>
                      <a:pt x="7620" y="2202937"/>
                      <a:pt x="16510" y="2601717"/>
                      <a:pt x="21590" y="2793487"/>
                    </a:cubicBezTo>
                    <a:lnTo>
                      <a:pt x="130810" y="2907787"/>
                    </a:lnTo>
                    <a:cubicBezTo>
                      <a:pt x="275590" y="2915407"/>
                      <a:pt x="543560" y="2929377"/>
                      <a:pt x="793750" y="2929377"/>
                    </a:cubicBezTo>
                    <a:lnTo>
                      <a:pt x="3178810" y="2929377"/>
                    </a:lnTo>
                    <a:lnTo>
                      <a:pt x="3178810" y="693420"/>
                    </a:lnTo>
                    <a:cubicBezTo>
                      <a:pt x="3178810" y="318770"/>
                      <a:pt x="3169920" y="41910"/>
                      <a:pt x="3169920" y="41910"/>
                    </a:cubicBezTo>
                    <a:cubicBezTo>
                      <a:pt x="3014980" y="21590"/>
                      <a:pt x="2858770" y="11430"/>
                      <a:pt x="2701290" y="12700"/>
                    </a:cubicBezTo>
                    <a:cubicBezTo>
                      <a:pt x="2428240" y="12700"/>
                      <a:pt x="1179830" y="21590"/>
                      <a:pt x="929640" y="12700"/>
                    </a:cubicBezTo>
                    <a:cubicBezTo>
                      <a:pt x="594360" y="0"/>
                      <a:pt x="0" y="11430"/>
                      <a:pt x="0" y="11430"/>
                    </a:cubicBezTo>
                    <a:close/>
                  </a:path>
                </a:pathLst>
              </a:custGeom>
              <a:solidFill>
                <a:srgbClr val="FFFFFF"/>
              </a:solidFill>
            </p:spPr>
          </p:sp>
          <p:sp>
            <p:nvSpPr>
              <p:cNvPr id="6" name="Freeform 6"/>
              <p:cNvSpPr/>
              <p:nvPr/>
            </p:nvSpPr>
            <p:spPr>
              <a:xfrm>
                <a:off x="12700" y="217170"/>
                <a:ext cx="3191510" cy="2942077"/>
              </a:xfrm>
              <a:custGeom>
                <a:avLst/>
                <a:gdLst/>
                <a:ahLst/>
                <a:cxnLst/>
                <a:rect l="l" t="t" r="r" b="b"/>
                <a:pathLst>
                  <a:path w="3191510" h="2942077">
                    <a:moveTo>
                      <a:pt x="3191510" y="2942077"/>
                    </a:moveTo>
                    <a:lnTo>
                      <a:pt x="800100" y="2942077"/>
                    </a:lnTo>
                    <a:cubicBezTo>
                      <a:pt x="547370" y="2942077"/>
                      <a:pt x="270510" y="2928107"/>
                      <a:pt x="137160" y="2920487"/>
                    </a:cubicBezTo>
                    <a:lnTo>
                      <a:pt x="134620" y="2920487"/>
                    </a:lnTo>
                    <a:lnTo>
                      <a:pt x="21590" y="2802377"/>
                    </a:lnTo>
                    <a:lnTo>
                      <a:pt x="21590" y="2799837"/>
                    </a:lnTo>
                    <a:cubicBezTo>
                      <a:pt x="16510" y="2596637"/>
                      <a:pt x="7620" y="2202937"/>
                      <a:pt x="7620" y="2014977"/>
                    </a:cubicBezTo>
                    <a:cubicBezTo>
                      <a:pt x="7620" y="1899407"/>
                      <a:pt x="6350" y="1722877"/>
                      <a:pt x="5080" y="1518468"/>
                    </a:cubicBezTo>
                    <a:cubicBezTo>
                      <a:pt x="3810" y="1267186"/>
                      <a:pt x="2540" y="982908"/>
                      <a:pt x="2540" y="755650"/>
                    </a:cubicBezTo>
                    <a:cubicBezTo>
                      <a:pt x="2540" y="351790"/>
                      <a:pt x="0" y="21590"/>
                      <a:pt x="0" y="17780"/>
                    </a:cubicBezTo>
                    <a:lnTo>
                      <a:pt x="0" y="11430"/>
                    </a:lnTo>
                    <a:lnTo>
                      <a:pt x="6350" y="11430"/>
                    </a:lnTo>
                    <a:cubicBezTo>
                      <a:pt x="12700" y="11430"/>
                      <a:pt x="604520" y="0"/>
                      <a:pt x="935990" y="12700"/>
                    </a:cubicBezTo>
                    <a:cubicBezTo>
                      <a:pt x="1121410" y="19050"/>
                      <a:pt x="1852930" y="16510"/>
                      <a:pt x="2338070" y="13970"/>
                    </a:cubicBezTo>
                    <a:cubicBezTo>
                      <a:pt x="2503170" y="12700"/>
                      <a:pt x="2637790" y="12700"/>
                      <a:pt x="2707640" y="12700"/>
                    </a:cubicBezTo>
                    <a:cubicBezTo>
                      <a:pt x="2861310" y="11430"/>
                      <a:pt x="3020060" y="21590"/>
                      <a:pt x="3177540" y="41910"/>
                    </a:cubicBezTo>
                    <a:lnTo>
                      <a:pt x="3182620" y="43180"/>
                    </a:lnTo>
                    <a:lnTo>
                      <a:pt x="3182620" y="48260"/>
                    </a:lnTo>
                    <a:cubicBezTo>
                      <a:pt x="3182620" y="50800"/>
                      <a:pt x="3191510" y="328930"/>
                      <a:pt x="3191510" y="699770"/>
                    </a:cubicBezTo>
                    <a:lnTo>
                      <a:pt x="3191510" y="2942077"/>
                    </a:lnTo>
                    <a:close/>
                    <a:moveTo>
                      <a:pt x="139700" y="2907787"/>
                    </a:moveTo>
                    <a:cubicBezTo>
                      <a:pt x="273050" y="2915407"/>
                      <a:pt x="548640" y="2929377"/>
                      <a:pt x="800100" y="2929377"/>
                    </a:cubicBezTo>
                    <a:lnTo>
                      <a:pt x="3178810" y="2929377"/>
                    </a:lnTo>
                    <a:lnTo>
                      <a:pt x="3178810" y="699770"/>
                    </a:lnTo>
                    <a:cubicBezTo>
                      <a:pt x="3178810" y="358140"/>
                      <a:pt x="3171190" y="93980"/>
                      <a:pt x="3169920" y="53340"/>
                    </a:cubicBezTo>
                    <a:cubicBezTo>
                      <a:pt x="3014980" y="33020"/>
                      <a:pt x="2858770" y="24130"/>
                      <a:pt x="2707640" y="25400"/>
                    </a:cubicBezTo>
                    <a:cubicBezTo>
                      <a:pt x="2637790" y="25400"/>
                      <a:pt x="2503170" y="27940"/>
                      <a:pt x="2338070" y="26670"/>
                    </a:cubicBezTo>
                    <a:cubicBezTo>
                      <a:pt x="1828800" y="22860"/>
                      <a:pt x="1304290" y="22860"/>
                      <a:pt x="935990" y="25400"/>
                    </a:cubicBezTo>
                    <a:cubicBezTo>
                      <a:pt x="622300" y="27940"/>
                      <a:pt x="77470" y="22860"/>
                      <a:pt x="12700" y="24130"/>
                    </a:cubicBezTo>
                    <a:cubicBezTo>
                      <a:pt x="12700" y="71120"/>
                      <a:pt x="15240" y="382270"/>
                      <a:pt x="15240" y="755650"/>
                    </a:cubicBezTo>
                    <a:cubicBezTo>
                      <a:pt x="15240" y="982908"/>
                      <a:pt x="16510" y="1267186"/>
                      <a:pt x="17780" y="1518468"/>
                    </a:cubicBezTo>
                    <a:cubicBezTo>
                      <a:pt x="19050" y="1722877"/>
                      <a:pt x="20320" y="1899407"/>
                      <a:pt x="20320" y="2014977"/>
                    </a:cubicBezTo>
                    <a:cubicBezTo>
                      <a:pt x="20320" y="2201667"/>
                      <a:pt x="29210" y="2592827"/>
                      <a:pt x="34290" y="2797297"/>
                    </a:cubicBezTo>
                    <a:lnTo>
                      <a:pt x="139700" y="2907787"/>
                    </a:lnTo>
                    <a:close/>
                    <a:moveTo>
                      <a:pt x="139700" y="2907787"/>
                    </a:moveTo>
                    <a:lnTo>
                      <a:pt x="133350" y="2782057"/>
                    </a:lnTo>
                    <a:lnTo>
                      <a:pt x="34290" y="2796027"/>
                    </a:lnTo>
                    <a:lnTo>
                      <a:pt x="139700" y="2907787"/>
                    </a:lnTo>
                    <a:close/>
                  </a:path>
                </a:pathLst>
              </a:custGeom>
              <a:solidFill>
                <a:srgbClr val="000000"/>
              </a:solidFill>
            </p:spPr>
          </p:sp>
          <p:sp>
            <p:nvSpPr>
              <p:cNvPr id="7" name="Freeform 7"/>
              <p:cNvSpPr/>
              <p:nvPr/>
            </p:nvSpPr>
            <p:spPr>
              <a:xfrm>
                <a:off x="299720" y="19050"/>
                <a:ext cx="617220" cy="304800"/>
              </a:xfrm>
              <a:custGeom>
                <a:avLst/>
                <a:gdLst/>
                <a:ahLst/>
                <a:cxnLst/>
                <a:rect l="l" t="t" r="r" b="b"/>
                <a:pathLst>
                  <a:path w="617220" h="304800">
                    <a:moveTo>
                      <a:pt x="600710" y="0"/>
                    </a:moveTo>
                    <a:lnTo>
                      <a:pt x="617220" y="77470"/>
                    </a:lnTo>
                    <a:lnTo>
                      <a:pt x="600710" y="190500"/>
                    </a:lnTo>
                    <a:lnTo>
                      <a:pt x="589280" y="297180"/>
                    </a:lnTo>
                    <a:lnTo>
                      <a:pt x="5080" y="304800"/>
                    </a:lnTo>
                    <a:lnTo>
                      <a:pt x="5080" y="255270"/>
                    </a:lnTo>
                    <a:lnTo>
                      <a:pt x="16510" y="148590"/>
                    </a:lnTo>
                    <a:lnTo>
                      <a:pt x="0" y="21590"/>
                    </a:lnTo>
                    <a:lnTo>
                      <a:pt x="600710" y="0"/>
                    </a:lnTo>
                    <a:close/>
                  </a:path>
                </a:pathLst>
              </a:custGeom>
              <a:solidFill>
                <a:srgbClr val="000000"/>
              </a:solidFill>
            </p:spPr>
          </p:sp>
        </p:grpSp>
        <p:sp>
          <p:nvSpPr>
            <p:cNvPr id="8" name="TextBox 8"/>
            <p:cNvSpPr txBox="1"/>
            <p:nvPr/>
          </p:nvSpPr>
          <p:spPr>
            <a:xfrm rot="-426806">
              <a:off x="759275" y="997428"/>
              <a:ext cx="1947782" cy="1749182"/>
            </a:xfrm>
            <a:prstGeom prst="rect">
              <a:avLst/>
            </a:prstGeom>
          </p:spPr>
          <p:txBody>
            <a:bodyPr lIns="0" tIns="0" rIns="0" bIns="0" rtlCol="0" anchor="t">
              <a:spAutoFit/>
            </a:bodyPr>
            <a:lstStyle/>
            <a:p>
              <a:pPr marL="0" lvl="0" indent="0" algn="ctr">
                <a:lnSpc>
                  <a:spcPts val="3500"/>
                </a:lnSpc>
              </a:pPr>
              <a:r>
                <a:rPr lang="en-US" sz="2500" spc="25">
                  <a:solidFill>
                    <a:srgbClr val="000000"/>
                  </a:solidFill>
                  <a:latin typeface="DM Sans"/>
                </a:rPr>
                <a:t>Hope you enjoy learning!</a:t>
              </a:r>
            </a:p>
          </p:txBody>
        </p:sp>
      </p:grpSp>
      <p:pic>
        <p:nvPicPr>
          <p:cNvPr id="9" name="Picture 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871015" y="5143500"/>
            <a:ext cx="1866404" cy="2875412"/>
          </a:xfrm>
          <a:prstGeom prst="rect">
            <a:avLst/>
          </a:prstGeom>
        </p:spPr>
      </p:pic>
      <p:pic>
        <p:nvPicPr>
          <p:cNvPr id="10" name="Picture 1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r="743"/>
          <a:stretch>
            <a:fillRect/>
          </a:stretch>
        </p:blipFill>
        <p:spPr>
          <a:xfrm>
            <a:off x="6873070" y="6937249"/>
            <a:ext cx="5962629" cy="7305626"/>
          </a:xfrm>
          <a:prstGeom prst="rect">
            <a:avLst/>
          </a:prstGeom>
        </p:spPr>
      </p:pic>
      <p:pic>
        <p:nvPicPr>
          <p:cNvPr id="11" name="Picture 11"/>
          <p:cNvPicPr>
            <a:picLocks noChangeAspect="1"/>
          </p:cNvPicPr>
          <p:nvPr/>
        </p:nvPicPr>
        <p:blipFill>
          <a:blip r:embed="rId6"/>
          <a:srcRect/>
          <a:stretch>
            <a:fillRect/>
          </a:stretch>
        </p:blipFill>
        <p:spPr>
          <a:xfrm>
            <a:off x="401953" y="272273"/>
            <a:ext cx="3002039" cy="222723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195726" y="2127031"/>
            <a:ext cx="12108859" cy="2769989"/>
          </a:xfrm>
          <a:prstGeom prst="rect">
            <a:avLst/>
          </a:prstGeom>
        </p:spPr>
        <p:txBody>
          <a:bodyPr lIns="0" tIns="0" rIns="0" bIns="0" rtlCol="0" anchor="t">
            <a:spAutoFit/>
          </a:bodyPr>
          <a:lstStyle/>
          <a:p>
            <a:pPr marL="0" lvl="0" indent="0" algn="ctr"/>
            <a:r>
              <a:rPr lang="en-US" sz="4500" dirty="0" err="1">
                <a:solidFill>
                  <a:srgbClr val="000000"/>
                </a:solidFill>
                <a:latin typeface="DM Sans"/>
              </a:rPr>
              <a:t>Wanta</a:t>
            </a:r>
            <a:r>
              <a:rPr lang="en-US" sz="4500" dirty="0">
                <a:solidFill>
                  <a:srgbClr val="000000"/>
                </a:solidFill>
                <a:latin typeface="DM Sans"/>
              </a:rPr>
              <a:t> </a:t>
            </a:r>
            <a:r>
              <a:rPr lang="en-US" sz="4500" dirty="0" err="1">
                <a:solidFill>
                  <a:srgbClr val="000000"/>
                </a:solidFill>
                <a:latin typeface="DM Sans"/>
              </a:rPr>
              <a:t>Zulfikri</a:t>
            </a:r>
            <a:endParaRPr lang="en-US" sz="4500" dirty="0">
              <a:solidFill>
                <a:srgbClr val="000000"/>
              </a:solidFill>
              <a:latin typeface="DM Sans"/>
            </a:endParaRPr>
          </a:p>
          <a:p>
            <a:pPr marL="0" lvl="0" indent="0" algn="ctr"/>
            <a:r>
              <a:rPr lang="en-US" sz="4500" dirty="0" err="1">
                <a:solidFill>
                  <a:srgbClr val="000000"/>
                </a:solidFill>
                <a:highlight>
                  <a:srgbClr val="FFFF00"/>
                </a:highlight>
                <a:latin typeface="DM Sans"/>
              </a:rPr>
              <a:t>Rifky</a:t>
            </a:r>
            <a:r>
              <a:rPr lang="en-US" sz="4500" dirty="0">
                <a:solidFill>
                  <a:srgbClr val="000000"/>
                </a:solidFill>
                <a:highlight>
                  <a:srgbClr val="FFFF00"/>
                </a:highlight>
                <a:latin typeface="DM Sans"/>
              </a:rPr>
              <a:t> </a:t>
            </a:r>
            <a:r>
              <a:rPr lang="en-US" sz="4500" dirty="0" err="1">
                <a:solidFill>
                  <a:srgbClr val="000000"/>
                </a:solidFill>
                <a:highlight>
                  <a:srgbClr val="FFFF00"/>
                </a:highlight>
                <a:latin typeface="DM Sans"/>
              </a:rPr>
              <a:t>Zulkarnaen</a:t>
            </a:r>
            <a:r>
              <a:rPr lang="en-US" sz="4500" dirty="0">
                <a:solidFill>
                  <a:srgbClr val="000000"/>
                </a:solidFill>
                <a:highlight>
                  <a:srgbClr val="FFFF00"/>
                </a:highlight>
                <a:latin typeface="DM Sans"/>
              </a:rPr>
              <a:t> </a:t>
            </a:r>
            <a:r>
              <a:rPr lang="en-US" sz="4500" dirty="0" err="1">
                <a:solidFill>
                  <a:srgbClr val="000000"/>
                </a:solidFill>
                <a:highlight>
                  <a:srgbClr val="FFFF00"/>
                </a:highlight>
                <a:latin typeface="DM Sans"/>
              </a:rPr>
              <a:t>Ashari</a:t>
            </a:r>
            <a:endParaRPr lang="en-US" sz="4500" dirty="0">
              <a:solidFill>
                <a:srgbClr val="000000"/>
              </a:solidFill>
              <a:highlight>
                <a:srgbClr val="FFFF00"/>
              </a:highlight>
              <a:latin typeface="DM Sans"/>
            </a:endParaRPr>
          </a:p>
          <a:p>
            <a:pPr marL="0" lvl="0" indent="0" algn="ctr"/>
            <a:r>
              <a:rPr lang="en-US" sz="4500" dirty="0">
                <a:solidFill>
                  <a:srgbClr val="000000"/>
                </a:solidFill>
                <a:latin typeface="DM Sans"/>
              </a:rPr>
              <a:t>Sigit Bagus Darmawan</a:t>
            </a:r>
          </a:p>
          <a:p>
            <a:pPr marL="0" lvl="0" indent="0" algn="ctr"/>
            <a:r>
              <a:rPr lang="en-US" sz="4500" dirty="0" err="1">
                <a:solidFill>
                  <a:srgbClr val="000000"/>
                </a:solidFill>
                <a:highlight>
                  <a:srgbClr val="FFFF00"/>
                </a:highlight>
                <a:latin typeface="DM Sans"/>
              </a:rPr>
              <a:t>Septiana</a:t>
            </a:r>
            <a:r>
              <a:rPr lang="en-US" sz="4500" dirty="0">
                <a:solidFill>
                  <a:srgbClr val="000000"/>
                </a:solidFill>
                <a:highlight>
                  <a:srgbClr val="FFFF00"/>
                </a:highlight>
                <a:latin typeface="DM Sans"/>
              </a:rPr>
              <a:t> </a:t>
            </a:r>
            <a:r>
              <a:rPr lang="en-US" sz="4500" dirty="0" err="1">
                <a:solidFill>
                  <a:srgbClr val="000000"/>
                </a:solidFill>
                <a:highlight>
                  <a:srgbClr val="FFFF00"/>
                </a:highlight>
                <a:latin typeface="DM Sans"/>
              </a:rPr>
              <a:t>Tassha</a:t>
            </a:r>
            <a:r>
              <a:rPr lang="en-US" sz="4500" dirty="0">
                <a:solidFill>
                  <a:srgbClr val="000000"/>
                </a:solidFill>
                <a:highlight>
                  <a:srgbClr val="FFFF00"/>
                </a:highlight>
                <a:latin typeface="DM Sans"/>
              </a:rPr>
              <a:t> </a:t>
            </a:r>
            <a:r>
              <a:rPr lang="en-US" sz="4500" dirty="0" err="1">
                <a:solidFill>
                  <a:srgbClr val="000000"/>
                </a:solidFill>
                <a:highlight>
                  <a:srgbClr val="FFFF00"/>
                </a:highlight>
                <a:latin typeface="DM Sans"/>
              </a:rPr>
              <a:t>Nurrizqi</a:t>
            </a:r>
            <a:endParaRPr lang="en-US" sz="4500" dirty="0">
              <a:solidFill>
                <a:srgbClr val="000000"/>
              </a:solidFill>
              <a:highlight>
                <a:srgbClr val="FFFF00"/>
              </a:highlight>
              <a:latin typeface="DM Sans"/>
            </a:endParaRPr>
          </a:p>
        </p:txBody>
      </p:sp>
      <p:grpSp>
        <p:nvGrpSpPr>
          <p:cNvPr id="3" name="Group 3"/>
          <p:cNvGrpSpPr/>
          <p:nvPr/>
        </p:nvGrpSpPr>
        <p:grpSpPr>
          <a:xfrm>
            <a:off x="10854538" y="5938879"/>
            <a:ext cx="2338466" cy="2297472"/>
            <a:chOff x="177671" y="181265"/>
            <a:chExt cx="3117954" cy="3063295"/>
          </a:xfrm>
        </p:grpSpPr>
        <p:grpSp>
          <p:nvGrpSpPr>
            <p:cNvPr id="4" name="Group 4"/>
            <p:cNvGrpSpPr/>
            <p:nvPr/>
          </p:nvGrpSpPr>
          <p:grpSpPr>
            <a:xfrm rot="-426806">
              <a:off x="177671" y="181265"/>
              <a:ext cx="3117954" cy="3063295"/>
              <a:chOff x="0" y="0"/>
              <a:chExt cx="3216910" cy="3160517"/>
            </a:xfrm>
          </p:grpSpPr>
          <p:sp>
            <p:nvSpPr>
              <p:cNvPr id="5" name="Freeform 5"/>
              <p:cNvSpPr/>
              <p:nvPr/>
            </p:nvSpPr>
            <p:spPr>
              <a:xfrm>
                <a:off x="19050" y="223520"/>
                <a:ext cx="3178810" cy="2929376"/>
              </a:xfrm>
              <a:custGeom>
                <a:avLst/>
                <a:gdLst/>
                <a:ahLst/>
                <a:cxnLst/>
                <a:rect l="l" t="t" r="r" b="b"/>
                <a:pathLst>
                  <a:path w="3178810" h="2929376">
                    <a:moveTo>
                      <a:pt x="0" y="11430"/>
                    </a:moveTo>
                    <a:cubicBezTo>
                      <a:pt x="0" y="11430"/>
                      <a:pt x="2540" y="340360"/>
                      <a:pt x="2540" y="749300"/>
                    </a:cubicBezTo>
                    <a:cubicBezTo>
                      <a:pt x="2540" y="1158039"/>
                      <a:pt x="7620" y="1748277"/>
                      <a:pt x="7620" y="2008627"/>
                    </a:cubicBezTo>
                    <a:cubicBezTo>
                      <a:pt x="7620" y="2202937"/>
                      <a:pt x="16510" y="2601717"/>
                      <a:pt x="21590" y="2793487"/>
                    </a:cubicBezTo>
                    <a:lnTo>
                      <a:pt x="130810" y="2907787"/>
                    </a:lnTo>
                    <a:cubicBezTo>
                      <a:pt x="275590" y="2915407"/>
                      <a:pt x="543560" y="2929377"/>
                      <a:pt x="793750" y="2929377"/>
                    </a:cubicBezTo>
                    <a:lnTo>
                      <a:pt x="3178810" y="2929377"/>
                    </a:lnTo>
                    <a:lnTo>
                      <a:pt x="3178810" y="693420"/>
                    </a:lnTo>
                    <a:cubicBezTo>
                      <a:pt x="3178810" y="318770"/>
                      <a:pt x="3169920" y="41910"/>
                      <a:pt x="3169920" y="41910"/>
                    </a:cubicBezTo>
                    <a:cubicBezTo>
                      <a:pt x="3014980" y="21590"/>
                      <a:pt x="2858770" y="11430"/>
                      <a:pt x="2701290" y="12700"/>
                    </a:cubicBezTo>
                    <a:cubicBezTo>
                      <a:pt x="2428240" y="12700"/>
                      <a:pt x="1179830" y="21590"/>
                      <a:pt x="929640" y="12700"/>
                    </a:cubicBezTo>
                    <a:cubicBezTo>
                      <a:pt x="594360" y="0"/>
                      <a:pt x="0" y="11430"/>
                      <a:pt x="0" y="11430"/>
                    </a:cubicBezTo>
                    <a:close/>
                  </a:path>
                </a:pathLst>
              </a:custGeom>
              <a:solidFill>
                <a:srgbClr val="FFFFFF"/>
              </a:solidFill>
            </p:spPr>
          </p:sp>
          <p:sp>
            <p:nvSpPr>
              <p:cNvPr id="6" name="Freeform 6"/>
              <p:cNvSpPr/>
              <p:nvPr/>
            </p:nvSpPr>
            <p:spPr>
              <a:xfrm>
                <a:off x="12700" y="217170"/>
                <a:ext cx="3191510" cy="2942077"/>
              </a:xfrm>
              <a:custGeom>
                <a:avLst/>
                <a:gdLst/>
                <a:ahLst/>
                <a:cxnLst/>
                <a:rect l="l" t="t" r="r" b="b"/>
                <a:pathLst>
                  <a:path w="3191510" h="2942077">
                    <a:moveTo>
                      <a:pt x="3191510" y="2942077"/>
                    </a:moveTo>
                    <a:lnTo>
                      <a:pt x="800100" y="2942077"/>
                    </a:lnTo>
                    <a:cubicBezTo>
                      <a:pt x="547370" y="2942077"/>
                      <a:pt x="270510" y="2928107"/>
                      <a:pt x="137160" y="2920487"/>
                    </a:cubicBezTo>
                    <a:lnTo>
                      <a:pt x="134620" y="2920487"/>
                    </a:lnTo>
                    <a:lnTo>
                      <a:pt x="21590" y="2802377"/>
                    </a:lnTo>
                    <a:lnTo>
                      <a:pt x="21590" y="2799837"/>
                    </a:lnTo>
                    <a:cubicBezTo>
                      <a:pt x="16510" y="2596637"/>
                      <a:pt x="7620" y="2202937"/>
                      <a:pt x="7620" y="2014977"/>
                    </a:cubicBezTo>
                    <a:cubicBezTo>
                      <a:pt x="7620" y="1899407"/>
                      <a:pt x="6350" y="1722877"/>
                      <a:pt x="5080" y="1518468"/>
                    </a:cubicBezTo>
                    <a:cubicBezTo>
                      <a:pt x="3810" y="1267186"/>
                      <a:pt x="2540" y="982908"/>
                      <a:pt x="2540" y="755650"/>
                    </a:cubicBezTo>
                    <a:cubicBezTo>
                      <a:pt x="2540" y="351790"/>
                      <a:pt x="0" y="21590"/>
                      <a:pt x="0" y="17780"/>
                    </a:cubicBezTo>
                    <a:lnTo>
                      <a:pt x="0" y="11430"/>
                    </a:lnTo>
                    <a:lnTo>
                      <a:pt x="6350" y="11430"/>
                    </a:lnTo>
                    <a:cubicBezTo>
                      <a:pt x="12700" y="11430"/>
                      <a:pt x="604520" y="0"/>
                      <a:pt x="935990" y="12700"/>
                    </a:cubicBezTo>
                    <a:cubicBezTo>
                      <a:pt x="1121410" y="19050"/>
                      <a:pt x="1852930" y="16510"/>
                      <a:pt x="2338070" y="13970"/>
                    </a:cubicBezTo>
                    <a:cubicBezTo>
                      <a:pt x="2503170" y="12700"/>
                      <a:pt x="2637790" y="12700"/>
                      <a:pt x="2707640" y="12700"/>
                    </a:cubicBezTo>
                    <a:cubicBezTo>
                      <a:pt x="2861310" y="11430"/>
                      <a:pt x="3020060" y="21590"/>
                      <a:pt x="3177540" y="41910"/>
                    </a:cubicBezTo>
                    <a:lnTo>
                      <a:pt x="3182620" y="43180"/>
                    </a:lnTo>
                    <a:lnTo>
                      <a:pt x="3182620" y="48260"/>
                    </a:lnTo>
                    <a:cubicBezTo>
                      <a:pt x="3182620" y="50800"/>
                      <a:pt x="3191510" y="328930"/>
                      <a:pt x="3191510" y="699770"/>
                    </a:cubicBezTo>
                    <a:lnTo>
                      <a:pt x="3191510" y="2942077"/>
                    </a:lnTo>
                    <a:close/>
                    <a:moveTo>
                      <a:pt x="139700" y="2907787"/>
                    </a:moveTo>
                    <a:cubicBezTo>
                      <a:pt x="273050" y="2915407"/>
                      <a:pt x="548640" y="2929377"/>
                      <a:pt x="800100" y="2929377"/>
                    </a:cubicBezTo>
                    <a:lnTo>
                      <a:pt x="3178810" y="2929377"/>
                    </a:lnTo>
                    <a:lnTo>
                      <a:pt x="3178810" y="699770"/>
                    </a:lnTo>
                    <a:cubicBezTo>
                      <a:pt x="3178810" y="358140"/>
                      <a:pt x="3171190" y="93980"/>
                      <a:pt x="3169920" y="53340"/>
                    </a:cubicBezTo>
                    <a:cubicBezTo>
                      <a:pt x="3014980" y="33020"/>
                      <a:pt x="2858770" y="24130"/>
                      <a:pt x="2707640" y="25400"/>
                    </a:cubicBezTo>
                    <a:cubicBezTo>
                      <a:pt x="2637790" y="25400"/>
                      <a:pt x="2503170" y="27940"/>
                      <a:pt x="2338070" y="26670"/>
                    </a:cubicBezTo>
                    <a:cubicBezTo>
                      <a:pt x="1828800" y="22860"/>
                      <a:pt x="1304290" y="22860"/>
                      <a:pt x="935990" y="25400"/>
                    </a:cubicBezTo>
                    <a:cubicBezTo>
                      <a:pt x="622300" y="27940"/>
                      <a:pt x="77470" y="22860"/>
                      <a:pt x="12700" y="24130"/>
                    </a:cubicBezTo>
                    <a:cubicBezTo>
                      <a:pt x="12700" y="71120"/>
                      <a:pt x="15240" y="382270"/>
                      <a:pt x="15240" y="755650"/>
                    </a:cubicBezTo>
                    <a:cubicBezTo>
                      <a:pt x="15240" y="982908"/>
                      <a:pt x="16510" y="1267186"/>
                      <a:pt x="17780" y="1518468"/>
                    </a:cubicBezTo>
                    <a:cubicBezTo>
                      <a:pt x="19050" y="1722877"/>
                      <a:pt x="20320" y="1899407"/>
                      <a:pt x="20320" y="2014977"/>
                    </a:cubicBezTo>
                    <a:cubicBezTo>
                      <a:pt x="20320" y="2201667"/>
                      <a:pt x="29210" y="2592827"/>
                      <a:pt x="34290" y="2797297"/>
                    </a:cubicBezTo>
                    <a:lnTo>
                      <a:pt x="139700" y="2907787"/>
                    </a:lnTo>
                    <a:close/>
                    <a:moveTo>
                      <a:pt x="139700" y="2907787"/>
                    </a:moveTo>
                    <a:lnTo>
                      <a:pt x="133350" y="2782057"/>
                    </a:lnTo>
                    <a:lnTo>
                      <a:pt x="34290" y="2796027"/>
                    </a:lnTo>
                    <a:lnTo>
                      <a:pt x="139700" y="2907787"/>
                    </a:lnTo>
                    <a:close/>
                  </a:path>
                </a:pathLst>
              </a:custGeom>
              <a:solidFill>
                <a:srgbClr val="000000"/>
              </a:solidFill>
            </p:spPr>
          </p:sp>
          <p:sp>
            <p:nvSpPr>
              <p:cNvPr id="7" name="Freeform 7"/>
              <p:cNvSpPr/>
              <p:nvPr/>
            </p:nvSpPr>
            <p:spPr>
              <a:xfrm>
                <a:off x="299720" y="19050"/>
                <a:ext cx="617220" cy="304800"/>
              </a:xfrm>
              <a:custGeom>
                <a:avLst/>
                <a:gdLst/>
                <a:ahLst/>
                <a:cxnLst/>
                <a:rect l="l" t="t" r="r" b="b"/>
                <a:pathLst>
                  <a:path w="617220" h="304800">
                    <a:moveTo>
                      <a:pt x="600710" y="0"/>
                    </a:moveTo>
                    <a:lnTo>
                      <a:pt x="617220" y="77470"/>
                    </a:lnTo>
                    <a:lnTo>
                      <a:pt x="600710" y="190500"/>
                    </a:lnTo>
                    <a:lnTo>
                      <a:pt x="589280" y="297180"/>
                    </a:lnTo>
                    <a:lnTo>
                      <a:pt x="5080" y="304800"/>
                    </a:lnTo>
                    <a:lnTo>
                      <a:pt x="5080" y="255270"/>
                    </a:lnTo>
                    <a:lnTo>
                      <a:pt x="16510" y="148590"/>
                    </a:lnTo>
                    <a:lnTo>
                      <a:pt x="0" y="21590"/>
                    </a:lnTo>
                    <a:lnTo>
                      <a:pt x="600710" y="0"/>
                    </a:lnTo>
                    <a:close/>
                  </a:path>
                </a:pathLst>
              </a:custGeom>
              <a:solidFill>
                <a:srgbClr val="000000"/>
              </a:solidFill>
            </p:spPr>
          </p:sp>
        </p:grpSp>
        <p:sp>
          <p:nvSpPr>
            <p:cNvPr id="8" name="TextBox 8"/>
            <p:cNvSpPr txBox="1"/>
            <p:nvPr/>
          </p:nvSpPr>
          <p:spPr>
            <a:xfrm rot="21173194">
              <a:off x="759275" y="1287286"/>
              <a:ext cx="1947784" cy="1169466"/>
            </a:xfrm>
            <a:prstGeom prst="rect">
              <a:avLst/>
            </a:prstGeom>
          </p:spPr>
          <p:txBody>
            <a:bodyPr lIns="0" tIns="0" rIns="0" bIns="0" rtlCol="0" anchor="t">
              <a:spAutoFit/>
            </a:bodyPr>
            <a:lstStyle/>
            <a:p>
              <a:pPr marL="0" lvl="0" indent="0" algn="ctr">
                <a:lnSpc>
                  <a:spcPts val="3500"/>
                </a:lnSpc>
              </a:pPr>
              <a:r>
                <a:rPr lang="en-US" sz="2500" spc="25" dirty="0">
                  <a:solidFill>
                    <a:srgbClr val="000000"/>
                  </a:solidFill>
                  <a:latin typeface="DM Sans"/>
                </a:rPr>
                <a:t>The Team</a:t>
              </a:r>
            </a:p>
          </p:txBody>
        </p:sp>
      </p:grpSp>
      <p:grpSp>
        <p:nvGrpSpPr>
          <p:cNvPr id="9" name="Group 9"/>
          <p:cNvGrpSpPr/>
          <p:nvPr/>
        </p:nvGrpSpPr>
        <p:grpSpPr>
          <a:xfrm>
            <a:off x="6086063" y="5143500"/>
            <a:ext cx="4328186" cy="5143500"/>
            <a:chOff x="0" y="0"/>
            <a:chExt cx="5770914" cy="6858000"/>
          </a:xfrm>
        </p:grpSpPr>
        <p:pic>
          <p:nvPicPr>
            <p:cNvPr id="10" name="Picture 10"/>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76697" y="0"/>
              <a:ext cx="2952985" cy="4682701"/>
            </a:xfrm>
            <a:prstGeom prst="rect">
              <a:avLst/>
            </a:prstGeom>
          </p:spPr>
        </p:pic>
        <p:pic>
          <p:nvPicPr>
            <p:cNvPr id="11" name="Picture 1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b="40310"/>
            <a:stretch>
              <a:fillRect/>
            </a:stretch>
          </p:blipFill>
          <p:spPr>
            <a:xfrm>
              <a:off x="0" y="3262476"/>
              <a:ext cx="5770914" cy="3595524"/>
            </a:xfrm>
            <a:prstGeom prst="rect">
              <a:avLst/>
            </a:prstGeom>
          </p:spPr>
        </p:pic>
      </p:grpSp>
      <p:pic>
        <p:nvPicPr>
          <p:cNvPr id="12" name="Picture 12"/>
          <p:cNvPicPr>
            <a:picLocks noChangeAspect="1"/>
          </p:cNvPicPr>
          <p:nvPr/>
        </p:nvPicPr>
        <p:blipFill>
          <a:blip r:embed="rId6"/>
          <a:srcRect/>
          <a:stretch>
            <a:fillRect/>
          </a:stretch>
        </p:blipFill>
        <p:spPr>
          <a:xfrm>
            <a:off x="401953" y="272273"/>
            <a:ext cx="3002039" cy="222723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95820" y="3163999"/>
            <a:ext cx="8647305" cy="611822"/>
          </a:xfrm>
          <a:prstGeom prst="rect">
            <a:avLst/>
          </a:prstGeom>
        </p:spPr>
        <p:txBody>
          <a:bodyPr lIns="0" tIns="0" rIns="0" bIns="0" rtlCol="0" anchor="t">
            <a:spAutoFit/>
          </a:bodyPr>
          <a:lstStyle/>
          <a:p>
            <a:pPr marL="0" lvl="0" indent="0">
              <a:lnSpc>
                <a:spcPts val="4729"/>
              </a:lnSpc>
            </a:pPr>
            <a:r>
              <a:rPr lang="en-US" sz="4299">
                <a:solidFill>
                  <a:srgbClr val="000000"/>
                </a:solidFill>
                <a:latin typeface="DM Sans Bold"/>
              </a:rPr>
              <a:t>The Contents</a:t>
            </a:r>
          </a:p>
        </p:txBody>
      </p:sp>
      <p:grpSp>
        <p:nvGrpSpPr>
          <p:cNvPr id="3" name="Group 3"/>
          <p:cNvGrpSpPr/>
          <p:nvPr/>
        </p:nvGrpSpPr>
        <p:grpSpPr>
          <a:xfrm>
            <a:off x="1346916" y="4405717"/>
            <a:ext cx="897809" cy="897809"/>
            <a:chOff x="0" y="0"/>
            <a:chExt cx="1197078" cy="1197078"/>
          </a:xfrm>
        </p:grpSpPr>
        <p:grpSp>
          <p:nvGrpSpPr>
            <p:cNvPr id="4" name="Group 4"/>
            <p:cNvGrpSpPr/>
            <p:nvPr/>
          </p:nvGrpSpPr>
          <p:grpSpPr>
            <a:xfrm>
              <a:off x="0" y="0"/>
              <a:ext cx="1197078" cy="1197078"/>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E500"/>
              </a:solidFill>
            </p:spPr>
          </p:sp>
        </p:grpSp>
        <p:sp>
          <p:nvSpPr>
            <p:cNvPr id="6" name="TextBox 6"/>
            <p:cNvSpPr txBox="1"/>
            <p:nvPr/>
          </p:nvSpPr>
          <p:spPr>
            <a:xfrm>
              <a:off x="244118" y="165248"/>
              <a:ext cx="708842" cy="799907"/>
            </a:xfrm>
            <a:prstGeom prst="rect">
              <a:avLst/>
            </a:prstGeom>
          </p:spPr>
          <p:txBody>
            <a:bodyPr lIns="0" tIns="0" rIns="0" bIns="0" rtlCol="0" anchor="t">
              <a:spAutoFit/>
            </a:bodyPr>
            <a:lstStyle/>
            <a:p>
              <a:pPr marL="0" lvl="0" indent="0" algn="ctr">
                <a:lnSpc>
                  <a:spcPts val="5066"/>
                </a:lnSpc>
                <a:spcBef>
                  <a:spcPct val="0"/>
                </a:spcBef>
              </a:pPr>
              <a:r>
                <a:rPr lang="en-US" sz="3618">
                  <a:solidFill>
                    <a:srgbClr val="000000"/>
                  </a:solidFill>
                  <a:latin typeface="DM Sans Bold"/>
                </a:rPr>
                <a:t>1</a:t>
              </a:r>
            </a:p>
          </p:txBody>
        </p:sp>
      </p:grpSp>
      <p:grpSp>
        <p:nvGrpSpPr>
          <p:cNvPr id="7" name="Group 7"/>
          <p:cNvGrpSpPr/>
          <p:nvPr/>
        </p:nvGrpSpPr>
        <p:grpSpPr>
          <a:xfrm>
            <a:off x="2661200" y="4405717"/>
            <a:ext cx="5697889" cy="897809"/>
            <a:chOff x="0" y="0"/>
            <a:chExt cx="35319058" cy="5565176"/>
          </a:xfrm>
        </p:grpSpPr>
        <p:sp>
          <p:nvSpPr>
            <p:cNvPr id="8" name="Freeform 8"/>
            <p:cNvSpPr/>
            <p:nvPr/>
          </p:nvSpPr>
          <p:spPr>
            <a:xfrm>
              <a:off x="0" y="0"/>
              <a:ext cx="35319057" cy="5565176"/>
            </a:xfrm>
            <a:custGeom>
              <a:avLst/>
              <a:gdLst/>
              <a:ahLst/>
              <a:cxnLst/>
              <a:rect l="l" t="t" r="r" b="b"/>
              <a:pathLst>
                <a:path w="35319057" h="5565176">
                  <a:moveTo>
                    <a:pt x="0" y="0"/>
                  </a:moveTo>
                  <a:lnTo>
                    <a:pt x="0" y="5565176"/>
                  </a:lnTo>
                  <a:lnTo>
                    <a:pt x="35319057" y="5565176"/>
                  </a:lnTo>
                  <a:lnTo>
                    <a:pt x="35319057" y="0"/>
                  </a:lnTo>
                  <a:lnTo>
                    <a:pt x="0" y="0"/>
                  </a:lnTo>
                  <a:close/>
                  <a:moveTo>
                    <a:pt x="35258099" y="5504216"/>
                  </a:moveTo>
                  <a:lnTo>
                    <a:pt x="59690" y="5504216"/>
                  </a:lnTo>
                  <a:lnTo>
                    <a:pt x="59690" y="59690"/>
                  </a:lnTo>
                  <a:lnTo>
                    <a:pt x="35258099" y="59690"/>
                  </a:lnTo>
                  <a:lnTo>
                    <a:pt x="35258099" y="5504216"/>
                  </a:lnTo>
                  <a:close/>
                </a:path>
              </a:pathLst>
            </a:custGeom>
            <a:solidFill>
              <a:srgbClr val="000000"/>
            </a:solidFill>
          </p:spPr>
        </p:sp>
      </p:grpSp>
      <p:sp>
        <p:nvSpPr>
          <p:cNvPr id="9" name="TextBox 9"/>
          <p:cNvSpPr txBox="1"/>
          <p:nvPr/>
        </p:nvSpPr>
        <p:spPr>
          <a:xfrm>
            <a:off x="3035899" y="4607134"/>
            <a:ext cx="4948492" cy="437825"/>
          </a:xfrm>
          <a:prstGeom prst="rect">
            <a:avLst/>
          </a:prstGeom>
        </p:spPr>
        <p:txBody>
          <a:bodyPr lIns="0" tIns="0" rIns="0" bIns="0" rtlCol="0" anchor="t">
            <a:spAutoFit/>
          </a:bodyPr>
          <a:lstStyle/>
          <a:p>
            <a:pPr marL="0" lvl="0" indent="0">
              <a:lnSpc>
                <a:spcPts val="3500"/>
              </a:lnSpc>
            </a:pPr>
            <a:r>
              <a:rPr lang="en-US" sz="2500" spc="25" dirty="0">
                <a:solidFill>
                  <a:srgbClr val="000000"/>
                </a:solidFill>
                <a:latin typeface="DM Sans"/>
              </a:rPr>
              <a:t>Business Understanding</a:t>
            </a:r>
          </a:p>
        </p:txBody>
      </p:sp>
      <p:grpSp>
        <p:nvGrpSpPr>
          <p:cNvPr id="10" name="Group 10"/>
          <p:cNvGrpSpPr/>
          <p:nvPr/>
        </p:nvGrpSpPr>
        <p:grpSpPr>
          <a:xfrm>
            <a:off x="1346916" y="5985660"/>
            <a:ext cx="897809" cy="897809"/>
            <a:chOff x="0" y="0"/>
            <a:chExt cx="1197078" cy="1197078"/>
          </a:xfrm>
        </p:grpSpPr>
        <p:grpSp>
          <p:nvGrpSpPr>
            <p:cNvPr id="11" name="Group 11"/>
            <p:cNvGrpSpPr/>
            <p:nvPr/>
          </p:nvGrpSpPr>
          <p:grpSpPr>
            <a:xfrm>
              <a:off x="0" y="0"/>
              <a:ext cx="1197078" cy="1197078"/>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E500"/>
              </a:solidFill>
            </p:spPr>
          </p:sp>
        </p:grpSp>
        <p:sp>
          <p:nvSpPr>
            <p:cNvPr id="13" name="TextBox 13"/>
            <p:cNvSpPr txBox="1"/>
            <p:nvPr/>
          </p:nvSpPr>
          <p:spPr>
            <a:xfrm>
              <a:off x="244118" y="165248"/>
              <a:ext cx="708842" cy="799907"/>
            </a:xfrm>
            <a:prstGeom prst="rect">
              <a:avLst/>
            </a:prstGeom>
          </p:spPr>
          <p:txBody>
            <a:bodyPr lIns="0" tIns="0" rIns="0" bIns="0" rtlCol="0" anchor="t">
              <a:spAutoFit/>
            </a:bodyPr>
            <a:lstStyle/>
            <a:p>
              <a:pPr marL="0" lvl="0" indent="0" algn="ctr">
                <a:lnSpc>
                  <a:spcPts val="5066"/>
                </a:lnSpc>
                <a:spcBef>
                  <a:spcPct val="0"/>
                </a:spcBef>
              </a:pPr>
              <a:r>
                <a:rPr lang="en-US" sz="3618">
                  <a:solidFill>
                    <a:srgbClr val="000000"/>
                  </a:solidFill>
                  <a:latin typeface="DM Sans Bold"/>
                </a:rPr>
                <a:t>2</a:t>
              </a:r>
            </a:p>
          </p:txBody>
        </p:sp>
      </p:grpSp>
      <p:grpSp>
        <p:nvGrpSpPr>
          <p:cNvPr id="14" name="Group 14"/>
          <p:cNvGrpSpPr/>
          <p:nvPr/>
        </p:nvGrpSpPr>
        <p:grpSpPr>
          <a:xfrm>
            <a:off x="2661200" y="7489127"/>
            <a:ext cx="5697889" cy="897809"/>
            <a:chOff x="0" y="0"/>
            <a:chExt cx="35319058" cy="5565176"/>
          </a:xfrm>
        </p:grpSpPr>
        <p:sp>
          <p:nvSpPr>
            <p:cNvPr id="15" name="Freeform 15"/>
            <p:cNvSpPr/>
            <p:nvPr/>
          </p:nvSpPr>
          <p:spPr>
            <a:xfrm>
              <a:off x="0" y="0"/>
              <a:ext cx="35319057" cy="5565176"/>
            </a:xfrm>
            <a:custGeom>
              <a:avLst/>
              <a:gdLst/>
              <a:ahLst/>
              <a:cxnLst/>
              <a:rect l="l" t="t" r="r" b="b"/>
              <a:pathLst>
                <a:path w="35319057" h="5565176">
                  <a:moveTo>
                    <a:pt x="0" y="0"/>
                  </a:moveTo>
                  <a:lnTo>
                    <a:pt x="0" y="5565176"/>
                  </a:lnTo>
                  <a:lnTo>
                    <a:pt x="35319057" y="5565176"/>
                  </a:lnTo>
                  <a:lnTo>
                    <a:pt x="35319057" y="0"/>
                  </a:lnTo>
                  <a:lnTo>
                    <a:pt x="0" y="0"/>
                  </a:lnTo>
                  <a:close/>
                  <a:moveTo>
                    <a:pt x="35258099" y="5504216"/>
                  </a:moveTo>
                  <a:lnTo>
                    <a:pt x="59690" y="5504216"/>
                  </a:lnTo>
                  <a:lnTo>
                    <a:pt x="59690" y="59690"/>
                  </a:lnTo>
                  <a:lnTo>
                    <a:pt x="35258099" y="59690"/>
                  </a:lnTo>
                  <a:lnTo>
                    <a:pt x="35258099" y="5504216"/>
                  </a:lnTo>
                  <a:close/>
                </a:path>
              </a:pathLst>
            </a:custGeom>
            <a:solidFill>
              <a:srgbClr val="000000"/>
            </a:solidFill>
          </p:spPr>
        </p:sp>
      </p:grpSp>
      <p:sp>
        <p:nvSpPr>
          <p:cNvPr id="16" name="TextBox 16"/>
          <p:cNvSpPr txBox="1"/>
          <p:nvPr/>
        </p:nvSpPr>
        <p:spPr>
          <a:xfrm>
            <a:off x="3035899" y="7691323"/>
            <a:ext cx="4948492" cy="437825"/>
          </a:xfrm>
          <a:prstGeom prst="rect">
            <a:avLst/>
          </a:prstGeom>
        </p:spPr>
        <p:txBody>
          <a:bodyPr lIns="0" tIns="0" rIns="0" bIns="0" rtlCol="0" anchor="t">
            <a:spAutoFit/>
          </a:bodyPr>
          <a:lstStyle/>
          <a:p>
            <a:pPr marL="0" lvl="0" indent="0">
              <a:lnSpc>
                <a:spcPts val="3500"/>
              </a:lnSpc>
            </a:pPr>
            <a:r>
              <a:rPr lang="en-US" sz="2500" spc="25" dirty="0">
                <a:solidFill>
                  <a:srgbClr val="000000"/>
                </a:solidFill>
                <a:latin typeface="DM Sans"/>
              </a:rPr>
              <a:t>Data Preparation</a:t>
            </a:r>
          </a:p>
        </p:txBody>
      </p:sp>
      <p:grpSp>
        <p:nvGrpSpPr>
          <p:cNvPr id="17" name="Group 17"/>
          <p:cNvGrpSpPr/>
          <p:nvPr/>
        </p:nvGrpSpPr>
        <p:grpSpPr>
          <a:xfrm>
            <a:off x="1346916" y="7569269"/>
            <a:ext cx="897809" cy="897809"/>
            <a:chOff x="0" y="0"/>
            <a:chExt cx="1197078" cy="1197078"/>
          </a:xfrm>
        </p:grpSpPr>
        <p:grpSp>
          <p:nvGrpSpPr>
            <p:cNvPr id="18" name="Group 18"/>
            <p:cNvGrpSpPr/>
            <p:nvPr/>
          </p:nvGrpSpPr>
          <p:grpSpPr>
            <a:xfrm>
              <a:off x="0" y="0"/>
              <a:ext cx="1197078" cy="1197078"/>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E500"/>
              </a:solidFill>
            </p:spPr>
          </p:sp>
        </p:grpSp>
        <p:sp>
          <p:nvSpPr>
            <p:cNvPr id="20" name="TextBox 20"/>
            <p:cNvSpPr txBox="1"/>
            <p:nvPr/>
          </p:nvSpPr>
          <p:spPr>
            <a:xfrm>
              <a:off x="244118" y="165248"/>
              <a:ext cx="708842" cy="799907"/>
            </a:xfrm>
            <a:prstGeom prst="rect">
              <a:avLst/>
            </a:prstGeom>
          </p:spPr>
          <p:txBody>
            <a:bodyPr lIns="0" tIns="0" rIns="0" bIns="0" rtlCol="0" anchor="t">
              <a:spAutoFit/>
            </a:bodyPr>
            <a:lstStyle/>
            <a:p>
              <a:pPr marL="0" lvl="0" indent="0" algn="ctr">
                <a:lnSpc>
                  <a:spcPts val="5066"/>
                </a:lnSpc>
                <a:spcBef>
                  <a:spcPct val="0"/>
                </a:spcBef>
              </a:pPr>
              <a:r>
                <a:rPr lang="en-US" sz="3618">
                  <a:solidFill>
                    <a:srgbClr val="000000"/>
                  </a:solidFill>
                  <a:latin typeface="DM Sans Bold"/>
                </a:rPr>
                <a:t>3</a:t>
              </a:r>
            </a:p>
          </p:txBody>
        </p:sp>
      </p:grpSp>
      <p:sp>
        <p:nvSpPr>
          <p:cNvPr id="21" name="TextBox 21"/>
          <p:cNvSpPr txBox="1"/>
          <p:nvPr/>
        </p:nvSpPr>
        <p:spPr>
          <a:xfrm>
            <a:off x="3035899" y="6187077"/>
            <a:ext cx="4948492" cy="437825"/>
          </a:xfrm>
          <a:prstGeom prst="rect">
            <a:avLst/>
          </a:prstGeom>
        </p:spPr>
        <p:txBody>
          <a:bodyPr lIns="0" tIns="0" rIns="0" bIns="0" rtlCol="0" anchor="t">
            <a:spAutoFit/>
          </a:bodyPr>
          <a:lstStyle/>
          <a:p>
            <a:pPr marL="0" lvl="0" indent="0">
              <a:lnSpc>
                <a:spcPts val="3500"/>
              </a:lnSpc>
            </a:pPr>
            <a:r>
              <a:rPr lang="en-US" sz="2500" spc="25" dirty="0">
                <a:solidFill>
                  <a:srgbClr val="000000"/>
                </a:solidFill>
                <a:latin typeface="DM Sans"/>
              </a:rPr>
              <a:t>Data Understanding</a:t>
            </a:r>
          </a:p>
        </p:txBody>
      </p:sp>
      <p:grpSp>
        <p:nvGrpSpPr>
          <p:cNvPr id="22" name="Group 22"/>
          <p:cNvGrpSpPr/>
          <p:nvPr/>
        </p:nvGrpSpPr>
        <p:grpSpPr>
          <a:xfrm>
            <a:off x="9545316" y="4245691"/>
            <a:ext cx="897809" cy="897809"/>
            <a:chOff x="0" y="0"/>
            <a:chExt cx="1197078" cy="1197078"/>
          </a:xfrm>
        </p:grpSpPr>
        <p:grpSp>
          <p:nvGrpSpPr>
            <p:cNvPr id="23" name="Group 23"/>
            <p:cNvGrpSpPr/>
            <p:nvPr/>
          </p:nvGrpSpPr>
          <p:grpSpPr>
            <a:xfrm>
              <a:off x="0" y="0"/>
              <a:ext cx="1197078" cy="1197078"/>
              <a:chOff x="0" y="0"/>
              <a:chExt cx="6350000" cy="6350000"/>
            </a:xfrm>
          </p:grpSpPr>
          <p:sp>
            <p:nvSpPr>
              <p:cNvPr id="24" name="Freeform 2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E500"/>
              </a:solidFill>
            </p:spPr>
          </p:sp>
        </p:grpSp>
        <p:sp>
          <p:nvSpPr>
            <p:cNvPr id="25" name="TextBox 25"/>
            <p:cNvSpPr txBox="1"/>
            <p:nvPr/>
          </p:nvSpPr>
          <p:spPr>
            <a:xfrm>
              <a:off x="244118" y="165248"/>
              <a:ext cx="708842" cy="799907"/>
            </a:xfrm>
            <a:prstGeom prst="rect">
              <a:avLst/>
            </a:prstGeom>
          </p:spPr>
          <p:txBody>
            <a:bodyPr lIns="0" tIns="0" rIns="0" bIns="0" rtlCol="0" anchor="t">
              <a:spAutoFit/>
            </a:bodyPr>
            <a:lstStyle/>
            <a:p>
              <a:pPr marL="0" lvl="0" indent="0" algn="ctr">
                <a:lnSpc>
                  <a:spcPts val="5066"/>
                </a:lnSpc>
                <a:spcBef>
                  <a:spcPct val="0"/>
                </a:spcBef>
              </a:pPr>
              <a:r>
                <a:rPr lang="en-US" sz="3618">
                  <a:solidFill>
                    <a:srgbClr val="000000"/>
                  </a:solidFill>
                  <a:latin typeface="DM Sans Bold"/>
                </a:rPr>
                <a:t>4</a:t>
              </a:r>
            </a:p>
          </p:txBody>
        </p:sp>
      </p:grpSp>
      <p:grpSp>
        <p:nvGrpSpPr>
          <p:cNvPr id="26" name="Group 26"/>
          <p:cNvGrpSpPr/>
          <p:nvPr/>
        </p:nvGrpSpPr>
        <p:grpSpPr>
          <a:xfrm>
            <a:off x="10785395" y="7489127"/>
            <a:ext cx="5697889" cy="897809"/>
            <a:chOff x="0" y="0"/>
            <a:chExt cx="35319058" cy="5565176"/>
          </a:xfrm>
        </p:grpSpPr>
        <p:sp>
          <p:nvSpPr>
            <p:cNvPr id="27" name="Freeform 27"/>
            <p:cNvSpPr/>
            <p:nvPr/>
          </p:nvSpPr>
          <p:spPr>
            <a:xfrm>
              <a:off x="0" y="0"/>
              <a:ext cx="35319057" cy="5565176"/>
            </a:xfrm>
            <a:custGeom>
              <a:avLst/>
              <a:gdLst/>
              <a:ahLst/>
              <a:cxnLst/>
              <a:rect l="l" t="t" r="r" b="b"/>
              <a:pathLst>
                <a:path w="35319057" h="5565176">
                  <a:moveTo>
                    <a:pt x="0" y="0"/>
                  </a:moveTo>
                  <a:lnTo>
                    <a:pt x="0" y="5565176"/>
                  </a:lnTo>
                  <a:lnTo>
                    <a:pt x="35319057" y="5565176"/>
                  </a:lnTo>
                  <a:lnTo>
                    <a:pt x="35319057" y="0"/>
                  </a:lnTo>
                  <a:lnTo>
                    <a:pt x="0" y="0"/>
                  </a:lnTo>
                  <a:close/>
                  <a:moveTo>
                    <a:pt x="35258099" y="5504216"/>
                  </a:moveTo>
                  <a:lnTo>
                    <a:pt x="59690" y="5504216"/>
                  </a:lnTo>
                  <a:lnTo>
                    <a:pt x="59690" y="59690"/>
                  </a:lnTo>
                  <a:lnTo>
                    <a:pt x="35258099" y="59690"/>
                  </a:lnTo>
                  <a:lnTo>
                    <a:pt x="35258099" y="5504216"/>
                  </a:lnTo>
                  <a:close/>
                </a:path>
              </a:pathLst>
            </a:custGeom>
            <a:solidFill>
              <a:srgbClr val="000000"/>
            </a:solidFill>
          </p:spPr>
        </p:sp>
      </p:grpSp>
      <p:sp>
        <p:nvSpPr>
          <p:cNvPr id="28" name="TextBox 28"/>
          <p:cNvSpPr txBox="1"/>
          <p:nvPr/>
        </p:nvSpPr>
        <p:spPr>
          <a:xfrm>
            <a:off x="11160094" y="7690544"/>
            <a:ext cx="4948492" cy="437825"/>
          </a:xfrm>
          <a:prstGeom prst="rect">
            <a:avLst/>
          </a:prstGeom>
        </p:spPr>
        <p:txBody>
          <a:bodyPr lIns="0" tIns="0" rIns="0" bIns="0" rtlCol="0" anchor="t">
            <a:spAutoFit/>
          </a:bodyPr>
          <a:lstStyle/>
          <a:p>
            <a:pPr marL="0" lvl="0" indent="0">
              <a:lnSpc>
                <a:spcPts val="3500"/>
              </a:lnSpc>
            </a:pPr>
            <a:r>
              <a:rPr lang="en-US" sz="2500" spc="25" dirty="0">
                <a:solidFill>
                  <a:srgbClr val="000000"/>
                </a:solidFill>
                <a:latin typeface="DM Sans"/>
              </a:rPr>
              <a:t>Conclusion</a:t>
            </a:r>
          </a:p>
        </p:txBody>
      </p:sp>
      <p:grpSp>
        <p:nvGrpSpPr>
          <p:cNvPr id="29" name="Group 29"/>
          <p:cNvGrpSpPr/>
          <p:nvPr/>
        </p:nvGrpSpPr>
        <p:grpSpPr>
          <a:xfrm>
            <a:off x="2661200" y="5979403"/>
            <a:ext cx="5697889" cy="897809"/>
            <a:chOff x="0" y="0"/>
            <a:chExt cx="35319058" cy="5565176"/>
          </a:xfrm>
        </p:grpSpPr>
        <p:sp>
          <p:nvSpPr>
            <p:cNvPr id="30" name="Freeform 30"/>
            <p:cNvSpPr/>
            <p:nvPr/>
          </p:nvSpPr>
          <p:spPr>
            <a:xfrm>
              <a:off x="0" y="0"/>
              <a:ext cx="35319057" cy="5565176"/>
            </a:xfrm>
            <a:custGeom>
              <a:avLst/>
              <a:gdLst/>
              <a:ahLst/>
              <a:cxnLst/>
              <a:rect l="l" t="t" r="r" b="b"/>
              <a:pathLst>
                <a:path w="35319057" h="5565176">
                  <a:moveTo>
                    <a:pt x="0" y="0"/>
                  </a:moveTo>
                  <a:lnTo>
                    <a:pt x="0" y="5565176"/>
                  </a:lnTo>
                  <a:lnTo>
                    <a:pt x="35319057" y="5565176"/>
                  </a:lnTo>
                  <a:lnTo>
                    <a:pt x="35319057" y="0"/>
                  </a:lnTo>
                  <a:lnTo>
                    <a:pt x="0" y="0"/>
                  </a:lnTo>
                  <a:close/>
                  <a:moveTo>
                    <a:pt x="35258099" y="5504216"/>
                  </a:moveTo>
                  <a:lnTo>
                    <a:pt x="59690" y="5504216"/>
                  </a:lnTo>
                  <a:lnTo>
                    <a:pt x="59690" y="59690"/>
                  </a:lnTo>
                  <a:lnTo>
                    <a:pt x="35258099" y="59690"/>
                  </a:lnTo>
                  <a:lnTo>
                    <a:pt x="35258099" y="5504216"/>
                  </a:lnTo>
                  <a:close/>
                </a:path>
              </a:pathLst>
            </a:custGeom>
            <a:solidFill>
              <a:srgbClr val="000000"/>
            </a:solidFill>
          </p:spPr>
        </p:sp>
      </p:grpSp>
      <p:pic>
        <p:nvPicPr>
          <p:cNvPr id="31" name="Picture 31"/>
          <p:cNvPicPr>
            <a:picLocks noChangeAspect="1"/>
          </p:cNvPicPr>
          <p:nvPr/>
        </p:nvPicPr>
        <p:blipFill>
          <a:blip r:embed="rId2"/>
          <a:srcRect/>
          <a:stretch>
            <a:fillRect/>
          </a:stretch>
        </p:blipFill>
        <p:spPr>
          <a:xfrm>
            <a:off x="401953" y="272273"/>
            <a:ext cx="3002039" cy="2227230"/>
          </a:xfrm>
          <a:prstGeom prst="rect">
            <a:avLst/>
          </a:prstGeom>
        </p:spPr>
      </p:pic>
      <p:grpSp>
        <p:nvGrpSpPr>
          <p:cNvPr id="32" name="Group 32"/>
          <p:cNvGrpSpPr/>
          <p:nvPr/>
        </p:nvGrpSpPr>
        <p:grpSpPr>
          <a:xfrm>
            <a:off x="9545316" y="5991916"/>
            <a:ext cx="897809" cy="885296"/>
            <a:chOff x="0" y="0"/>
            <a:chExt cx="1197078" cy="1180394"/>
          </a:xfrm>
        </p:grpSpPr>
        <p:grpSp>
          <p:nvGrpSpPr>
            <p:cNvPr id="33" name="Group 33"/>
            <p:cNvGrpSpPr/>
            <p:nvPr/>
          </p:nvGrpSpPr>
          <p:grpSpPr>
            <a:xfrm>
              <a:off x="0" y="0"/>
              <a:ext cx="1197078" cy="1180394"/>
              <a:chOff x="0" y="0"/>
              <a:chExt cx="6350000" cy="6350000"/>
            </a:xfrm>
          </p:grpSpPr>
          <p:sp>
            <p:nvSpPr>
              <p:cNvPr id="34" name="Freeform 3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E500"/>
              </a:solidFill>
            </p:spPr>
          </p:sp>
        </p:grpSp>
        <p:sp>
          <p:nvSpPr>
            <p:cNvPr id="35" name="TextBox 35"/>
            <p:cNvSpPr txBox="1"/>
            <p:nvPr/>
          </p:nvSpPr>
          <p:spPr>
            <a:xfrm>
              <a:off x="244118" y="165248"/>
              <a:ext cx="708842" cy="783223"/>
            </a:xfrm>
            <a:prstGeom prst="rect">
              <a:avLst/>
            </a:prstGeom>
          </p:spPr>
          <p:txBody>
            <a:bodyPr lIns="0" tIns="0" rIns="0" bIns="0" rtlCol="0" anchor="t">
              <a:spAutoFit/>
            </a:bodyPr>
            <a:lstStyle/>
            <a:p>
              <a:pPr marL="0" lvl="0" indent="0" algn="ctr">
                <a:lnSpc>
                  <a:spcPts val="5066"/>
                </a:lnSpc>
                <a:spcBef>
                  <a:spcPct val="0"/>
                </a:spcBef>
              </a:pPr>
              <a:r>
                <a:rPr lang="en-US" sz="3618">
                  <a:solidFill>
                    <a:srgbClr val="000000"/>
                  </a:solidFill>
                  <a:latin typeface="DM Sans"/>
                </a:rPr>
                <a:t>5</a:t>
              </a:r>
            </a:p>
          </p:txBody>
        </p:sp>
      </p:grpSp>
      <p:grpSp>
        <p:nvGrpSpPr>
          <p:cNvPr id="36" name="Group 36"/>
          <p:cNvGrpSpPr/>
          <p:nvPr/>
        </p:nvGrpSpPr>
        <p:grpSpPr>
          <a:xfrm>
            <a:off x="9542784" y="7727925"/>
            <a:ext cx="897809" cy="885296"/>
            <a:chOff x="0" y="0"/>
            <a:chExt cx="1197078" cy="1180394"/>
          </a:xfrm>
        </p:grpSpPr>
        <p:grpSp>
          <p:nvGrpSpPr>
            <p:cNvPr id="37" name="Group 37"/>
            <p:cNvGrpSpPr/>
            <p:nvPr/>
          </p:nvGrpSpPr>
          <p:grpSpPr>
            <a:xfrm>
              <a:off x="0" y="0"/>
              <a:ext cx="1197078" cy="1180394"/>
              <a:chOff x="0" y="0"/>
              <a:chExt cx="6350000" cy="6350000"/>
            </a:xfrm>
          </p:grpSpPr>
          <p:sp>
            <p:nvSpPr>
              <p:cNvPr id="38" name="Freeform 3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E500"/>
              </a:solidFill>
            </p:spPr>
          </p:sp>
        </p:grpSp>
        <p:sp>
          <p:nvSpPr>
            <p:cNvPr id="39" name="TextBox 39"/>
            <p:cNvSpPr txBox="1"/>
            <p:nvPr/>
          </p:nvSpPr>
          <p:spPr>
            <a:xfrm>
              <a:off x="244119" y="165248"/>
              <a:ext cx="708842" cy="830741"/>
            </a:xfrm>
            <a:prstGeom prst="rect">
              <a:avLst/>
            </a:prstGeom>
          </p:spPr>
          <p:txBody>
            <a:bodyPr lIns="0" tIns="0" rIns="0" bIns="0" rtlCol="0" anchor="t">
              <a:spAutoFit/>
            </a:bodyPr>
            <a:lstStyle/>
            <a:p>
              <a:pPr marL="0" lvl="0" indent="0" algn="ctr">
                <a:lnSpc>
                  <a:spcPts val="5066"/>
                </a:lnSpc>
                <a:spcBef>
                  <a:spcPct val="0"/>
                </a:spcBef>
              </a:pPr>
              <a:r>
                <a:rPr lang="en-US" sz="3618" dirty="0">
                  <a:solidFill>
                    <a:srgbClr val="000000"/>
                  </a:solidFill>
                  <a:latin typeface="DM Sans"/>
                </a:rPr>
                <a:t>6</a:t>
              </a:r>
            </a:p>
          </p:txBody>
        </p:sp>
      </p:grpSp>
      <p:grpSp>
        <p:nvGrpSpPr>
          <p:cNvPr id="40" name="Group 40"/>
          <p:cNvGrpSpPr/>
          <p:nvPr/>
        </p:nvGrpSpPr>
        <p:grpSpPr>
          <a:xfrm>
            <a:off x="10862225" y="4405717"/>
            <a:ext cx="5697889" cy="897809"/>
            <a:chOff x="0" y="0"/>
            <a:chExt cx="35319058" cy="5565176"/>
          </a:xfrm>
        </p:grpSpPr>
        <p:sp>
          <p:nvSpPr>
            <p:cNvPr id="41" name="Freeform 41"/>
            <p:cNvSpPr/>
            <p:nvPr/>
          </p:nvSpPr>
          <p:spPr>
            <a:xfrm>
              <a:off x="0" y="0"/>
              <a:ext cx="35319057" cy="5565176"/>
            </a:xfrm>
            <a:custGeom>
              <a:avLst/>
              <a:gdLst/>
              <a:ahLst/>
              <a:cxnLst/>
              <a:rect l="l" t="t" r="r" b="b"/>
              <a:pathLst>
                <a:path w="35319057" h="5565176">
                  <a:moveTo>
                    <a:pt x="0" y="0"/>
                  </a:moveTo>
                  <a:lnTo>
                    <a:pt x="0" y="5565176"/>
                  </a:lnTo>
                  <a:lnTo>
                    <a:pt x="35319057" y="5565176"/>
                  </a:lnTo>
                  <a:lnTo>
                    <a:pt x="35319057" y="0"/>
                  </a:lnTo>
                  <a:lnTo>
                    <a:pt x="0" y="0"/>
                  </a:lnTo>
                  <a:close/>
                  <a:moveTo>
                    <a:pt x="35258099" y="5504216"/>
                  </a:moveTo>
                  <a:lnTo>
                    <a:pt x="59690" y="5504216"/>
                  </a:lnTo>
                  <a:lnTo>
                    <a:pt x="59690" y="59690"/>
                  </a:lnTo>
                  <a:lnTo>
                    <a:pt x="35258099" y="59690"/>
                  </a:lnTo>
                  <a:lnTo>
                    <a:pt x="35258099" y="5504216"/>
                  </a:lnTo>
                  <a:close/>
                </a:path>
              </a:pathLst>
            </a:custGeom>
            <a:solidFill>
              <a:srgbClr val="000000"/>
            </a:solidFill>
          </p:spPr>
        </p:sp>
      </p:grpSp>
      <p:grpSp>
        <p:nvGrpSpPr>
          <p:cNvPr id="42" name="Group 42"/>
          <p:cNvGrpSpPr/>
          <p:nvPr/>
        </p:nvGrpSpPr>
        <p:grpSpPr>
          <a:xfrm>
            <a:off x="10862225" y="5979403"/>
            <a:ext cx="5697889" cy="897809"/>
            <a:chOff x="0" y="0"/>
            <a:chExt cx="35319058" cy="5565176"/>
          </a:xfrm>
        </p:grpSpPr>
        <p:sp>
          <p:nvSpPr>
            <p:cNvPr id="43" name="Freeform 43"/>
            <p:cNvSpPr/>
            <p:nvPr/>
          </p:nvSpPr>
          <p:spPr>
            <a:xfrm>
              <a:off x="0" y="0"/>
              <a:ext cx="35319057" cy="5565176"/>
            </a:xfrm>
            <a:custGeom>
              <a:avLst/>
              <a:gdLst/>
              <a:ahLst/>
              <a:cxnLst/>
              <a:rect l="l" t="t" r="r" b="b"/>
              <a:pathLst>
                <a:path w="35319057" h="5565176">
                  <a:moveTo>
                    <a:pt x="0" y="0"/>
                  </a:moveTo>
                  <a:lnTo>
                    <a:pt x="0" y="5565176"/>
                  </a:lnTo>
                  <a:lnTo>
                    <a:pt x="35319057" y="5565176"/>
                  </a:lnTo>
                  <a:lnTo>
                    <a:pt x="35319057" y="0"/>
                  </a:lnTo>
                  <a:lnTo>
                    <a:pt x="0" y="0"/>
                  </a:lnTo>
                  <a:close/>
                  <a:moveTo>
                    <a:pt x="35258099" y="5504216"/>
                  </a:moveTo>
                  <a:lnTo>
                    <a:pt x="59690" y="5504216"/>
                  </a:lnTo>
                  <a:lnTo>
                    <a:pt x="59690" y="59690"/>
                  </a:lnTo>
                  <a:lnTo>
                    <a:pt x="35258099" y="59690"/>
                  </a:lnTo>
                  <a:lnTo>
                    <a:pt x="35258099" y="5504216"/>
                  </a:lnTo>
                  <a:close/>
                </a:path>
              </a:pathLst>
            </a:custGeom>
            <a:solidFill>
              <a:srgbClr val="000000"/>
            </a:solidFill>
          </p:spPr>
        </p:sp>
      </p:grpSp>
      <p:sp>
        <p:nvSpPr>
          <p:cNvPr id="44" name="TextBox 44"/>
          <p:cNvSpPr txBox="1"/>
          <p:nvPr/>
        </p:nvSpPr>
        <p:spPr>
          <a:xfrm>
            <a:off x="11236924" y="6187077"/>
            <a:ext cx="4948492" cy="437825"/>
          </a:xfrm>
          <a:prstGeom prst="rect">
            <a:avLst/>
          </a:prstGeom>
        </p:spPr>
        <p:txBody>
          <a:bodyPr lIns="0" tIns="0" rIns="0" bIns="0" rtlCol="0" anchor="t">
            <a:spAutoFit/>
          </a:bodyPr>
          <a:lstStyle/>
          <a:p>
            <a:pPr marL="0" lvl="0" indent="0">
              <a:lnSpc>
                <a:spcPts val="3500"/>
              </a:lnSpc>
            </a:pPr>
            <a:r>
              <a:rPr lang="en-US" sz="2500" spc="25" dirty="0">
                <a:solidFill>
                  <a:srgbClr val="000000"/>
                </a:solidFill>
                <a:latin typeface="DM Sans"/>
              </a:rPr>
              <a:t>Prediction</a:t>
            </a:r>
          </a:p>
        </p:txBody>
      </p:sp>
      <p:sp>
        <p:nvSpPr>
          <p:cNvPr id="45" name="TextBox 45"/>
          <p:cNvSpPr txBox="1"/>
          <p:nvPr/>
        </p:nvSpPr>
        <p:spPr>
          <a:xfrm>
            <a:off x="11233700" y="4607134"/>
            <a:ext cx="4948492" cy="437825"/>
          </a:xfrm>
          <a:prstGeom prst="rect">
            <a:avLst/>
          </a:prstGeom>
        </p:spPr>
        <p:txBody>
          <a:bodyPr lIns="0" tIns="0" rIns="0" bIns="0" rtlCol="0" anchor="t">
            <a:spAutoFit/>
          </a:bodyPr>
          <a:lstStyle/>
          <a:p>
            <a:pPr marL="0" lvl="0" indent="0">
              <a:lnSpc>
                <a:spcPts val="3500"/>
              </a:lnSpc>
            </a:pPr>
            <a:r>
              <a:rPr lang="en-US" sz="2500" spc="25" dirty="0">
                <a:solidFill>
                  <a:srgbClr val="000000"/>
                </a:solidFill>
                <a:latin typeface="DM Sans"/>
              </a:rPr>
              <a:t>Modelling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222930" y="4496617"/>
            <a:ext cx="1634183" cy="5161405"/>
            <a:chOff x="0" y="0"/>
            <a:chExt cx="2178911" cy="6881874"/>
          </a:xfrm>
        </p:grpSpPr>
        <p:pic>
          <p:nvPicPr>
            <p:cNvPr id="3" name="Picture 3"/>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18120" y="0"/>
              <a:ext cx="950729" cy="1657391"/>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958" t="958" r="2927" b="627"/>
            <a:stretch>
              <a:fillRect/>
            </a:stretch>
          </p:blipFill>
          <p:spPr>
            <a:xfrm>
              <a:off x="575804" y="2532133"/>
              <a:ext cx="1413464" cy="4349741"/>
            </a:xfrm>
            <a:prstGeom prst="rect">
              <a:avLst/>
            </a:prstGeom>
          </p:spPr>
        </p:pic>
        <p:pic>
          <p:nvPicPr>
            <p:cNvPr id="5" name="Picture 5"/>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r="368" b="450"/>
            <a:stretch>
              <a:fillRect/>
            </a:stretch>
          </p:blipFill>
          <p:spPr>
            <a:xfrm>
              <a:off x="0" y="1135775"/>
              <a:ext cx="2178911" cy="2283513"/>
            </a:xfrm>
            <a:prstGeom prst="rect">
              <a:avLst/>
            </a:prstGeom>
          </p:spPr>
        </p:pic>
      </p:grpSp>
      <p:pic>
        <p:nvPicPr>
          <p:cNvPr id="6" name="Picture 6"/>
          <p:cNvPicPr>
            <a:picLocks noChangeAspect="1"/>
          </p:cNvPicPr>
          <p:nvPr/>
        </p:nvPicPr>
        <p:blipFill>
          <a:blip r:embed="rId8"/>
          <a:srcRect/>
          <a:stretch>
            <a:fillRect/>
          </a:stretch>
        </p:blipFill>
        <p:spPr>
          <a:xfrm>
            <a:off x="401953" y="272273"/>
            <a:ext cx="3002039" cy="2227230"/>
          </a:xfrm>
          <a:prstGeom prst="rect">
            <a:avLst/>
          </a:prstGeom>
        </p:spPr>
      </p:pic>
      <p:grpSp>
        <p:nvGrpSpPr>
          <p:cNvPr id="9" name="Group 9"/>
          <p:cNvGrpSpPr/>
          <p:nvPr/>
        </p:nvGrpSpPr>
        <p:grpSpPr>
          <a:xfrm>
            <a:off x="715135" y="3589582"/>
            <a:ext cx="5302836" cy="2052383"/>
            <a:chOff x="0" y="36453"/>
            <a:chExt cx="7070448" cy="2736511"/>
          </a:xfrm>
        </p:grpSpPr>
        <p:sp>
          <p:nvSpPr>
            <p:cNvPr id="10" name="TextBox 10"/>
            <p:cNvSpPr txBox="1"/>
            <p:nvPr/>
          </p:nvSpPr>
          <p:spPr>
            <a:xfrm>
              <a:off x="0" y="36453"/>
              <a:ext cx="7070448" cy="1616340"/>
            </a:xfrm>
            <a:prstGeom prst="rect">
              <a:avLst/>
            </a:prstGeom>
          </p:spPr>
          <p:txBody>
            <a:bodyPr lIns="0" tIns="0" rIns="0" bIns="0" rtlCol="0" anchor="t">
              <a:spAutoFit/>
            </a:bodyPr>
            <a:lstStyle/>
            <a:p>
              <a:pPr marL="0" lvl="0" indent="0">
                <a:lnSpc>
                  <a:spcPts val="4729"/>
                </a:lnSpc>
              </a:pPr>
              <a:r>
                <a:rPr lang="en-US" sz="4299" dirty="0">
                  <a:solidFill>
                    <a:srgbClr val="000000"/>
                  </a:solidFill>
                  <a:latin typeface="DM Sans Bold"/>
                </a:rPr>
                <a:t>Business Understanding</a:t>
              </a:r>
            </a:p>
          </p:txBody>
        </p:sp>
        <p:sp>
          <p:nvSpPr>
            <p:cNvPr id="12" name="TextBox 12"/>
            <p:cNvSpPr txBox="1"/>
            <p:nvPr/>
          </p:nvSpPr>
          <p:spPr>
            <a:xfrm>
              <a:off x="0" y="2201952"/>
              <a:ext cx="7070448" cy="571012"/>
            </a:xfrm>
            <a:prstGeom prst="rect">
              <a:avLst/>
            </a:prstGeom>
          </p:spPr>
          <p:txBody>
            <a:bodyPr lIns="0" tIns="0" rIns="0" bIns="0" rtlCol="0" anchor="t">
              <a:spAutoFit/>
            </a:bodyPr>
            <a:lstStyle/>
            <a:p>
              <a:pPr>
                <a:lnSpc>
                  <a:spcPts val="3500"/>
                </a:lnSpc>
              </a:pPr>
              <a:r>
                <a:rPr lang="en-US" sz="2500" spc="25" dirty="0">
                  <a:solidFill>
                    <a:srgbClr val="000000"/>
                  </a:solidFill>
                  <a:highlight>
                    <a:srgbClr val="FFFF00"/>
                  </a:highlight>
                  <a:latin typeface="DM Sans Bold"/>
                </a:rPr>
                <a:t>Investment? Why not???</a:t>
              </a:r>
            </a:p>
          </p:txBody>
        </p:sp>
      </p:grpSp>
      <p:sp>
        <p:nvSpPr>
          <p:cNvPr id="15" name="TextBox 11">
            <a:extLst>
              <a:ext uri="{FF2B5EF4-FFF2-40B4-BE49-F238E27FC236}">
                <a16:creationId xmlns:a16="http://schemas.microsoft.com/office/drawing/2014/main" id="{77A48956-7D04-F0AF-775A-F05BFF363085}"/>
              </a:ext>
            </a:extLst>
          </p:cNvPr>
          <p:cNvSpPr txBox="1"/>
          <p:nvPr/>
        </p:nvSpPr>
        <p:spPr>
          <a:xfrm>
            <a:off x="5029200" y="2633980"/>
            <a:ext cx="10591800" cy="2373791"/>
          </a:xfrm>
          <a:prstGeom prst="rect">
            <a:avLst/>
          </a:prstGeom>
        </p:spPr>
        <p:txBody>
          <a:bodyPr wrap="square" lIns="0" tIns="0" rIns="0" bIns="0" rtlCol="0" anchor="t">
            <a:spAutoFit/>
          </a:bodyPr>
          <a:lstStyle/>
          <a:p>
            <a:pPr>
              <a:lnSpc>
                <a:spcPts val="3079"/>
              </a:lnSpc>
            </a:pPr>
            <a:r>
              <a:rPr lang="en-US" sz="2400" b="0" i="0" dirty="0">
                <a:effectLst/>
                <a:latin typeface="DM Sans" pitchFamily="2" charset="0"/>
              </a:rPr>
              <a:t>Last year, Indonesia’s foreign and domestic direct investment </a:t>
            </a:r>
            <a:r>
              <a:rPr lang="en-US" sz="2400" b="0" i="0" dirty="0" err="1">
                <a:effectLst/>
                <a:latin typeface="DM Sans" pitchFamily="2" charset="0"/>
              </a:rPr>
              <a:t>realisation</a:t>
            </a:r>
            <a:r>
              <a:rPr lang="en-US" sz="2400" b="0" i="0" dirty="0">
                <a:effectLst/>
                <a:latin typeface="DM Sans" pitchFamily="2" charset="0"/>
              </a:rPr>
              <a:t> reached Rp 901 trillion (US$ 62 billion), surpassing the official annual target of Rp 900 trillion. This is good news for the country, which is struggling to create employment opportunities and to bring its economic growth back to its pre-pandemic level. In 2022, the government has set a more ambitious investment target of Rp 1,200 trillion (US$ 83.8 billion).</a:t>
            </a:r>
            <a:endParaRPr lang="en-US" sz="2200" spc="21" dirty="0">
              <a:latin typeface="DM Sans" pitchFamily="2" charset="0"/>
            </a:endParaRPr>
          </a:p>
        </p:txBody>
      </p:sp>
      <p:sp>
        <p:nvSpPr>
          <p:cNvPr id="16" name="TextBox 11">
            <a:extLst>
              <a:ext uri="{FF2B5EF4-FFF2-40B4-BE49-F238E27FC236}">
                <a16:creationId xmlns:a16="http://schemas.microsoft.com/office/drawing/2014/main" id="{F78A80FE-BFC3-A0E4-1B52-52365C2F0D51}"/>
              </a:ext>
            </a:extLst>
          </p:cNvPr>
          <p:cNvSpPr txBox="1"/>
          <p:nvPr/>
        </p:nvSpPr>
        <p:spPr>
          <a:xfrm>
            <a:off x="5043055" y="5641965"/>
            <a:ext cx="10591800" cy="1573701"/>
          </a:xfrm>
          <a:prstGeom prst="rect">
            <a:avLst/>
          </a:prstGeom>
        </p:spPr>
        <p:txBody>
          <a:bodyPr wrap="square" lIns="0" tIns="0" rIns="0" bIns="0" rtlCol="0" anchor="t">
            <a:spAutoFit/>
          </a:bodyPr>
          <a:lstStyle/>
          <a:p>
            <a:pPr>
              <a:lnSpc>
                <a:spcPts val="3079"/>
              </a:lnSpc>
            </a:pPr>
            <a:r>
              <a:rPr lang="en-US" sz="2400" b="0" i="0" dirty="0">
                <a:solidFill>
                  <a:srgbClr val="000000"/>
                </a:solidFill>
                <a:effectLst/>
                <a:latin typeface="DM Sans" pitchFamily="2" charset="0"/>
              </a:rPr>
              <a:t>Not long ago, investment was an intimidating prospect for regular Indonesians. The specialized knowledge and the lack of resources to develop it combined with horror stories of investors losing everything in a matter of minutes deterred many would-be dabblers. </a:t>
            </a:r>
            <a:endParaRPr lang="en-US" sz="2200" spc="21" dirty="0">
              <a:solidFill>
                <a:srgbClr val="000000"/>
              </a:solidFill>
              <a:latin typeface="DM Sans" pitchFamily="2" charset="0"/>
            </a:endParaRPr>
          </a:p>
        </p:txBody>
      </p:sp>
      <p:sp>
        <p:nvSpPr>
          <p:cNvPr id="17" name="TextBox 11">
            <a:extLst>
              <a:ext uri="{FF2B5EF4-FFF2-40B4-BE49-F238E27FC236}">
                <a16:creationId xmlns:a16="http://schemas.microsoft.com/office/drawing/2014/main" id="{20B49661-4200-D154-11F4-2D18E5B6CCAD}"/>
              </a:ext>
            </a:extLst>
          </p:cNvPr>
          <p:cNvSpPr txBox="1"/>
          <p:nvPr/>
        </p:nvSpPr>
        <p:spPr>
          <a:xfrm>
            <a:off x="5029200" y="7825614"/>
            <a:ext cx="11193730" cy="382028"/>
          </a:xfrm>
          <a:prstGeom prst="rect">
            <a:avLst/>
          </a:prstGeom>
        </p:spPr>
        <p:txBody>
          <a:bodyPr wrap="square" lIns="0" tIns="0" rIns="0" bIns="0" rtlCol="0" anchor="t">
            <a:spAutoFit/>
          </a:bodyPr>
          <a:lstStyle/>
          <a:p>
            <a:pPr>
              <a:lnSpc>
                <a:spcPts val="3079"/>
              </a:lnSpc>
            </a:pPr>
            <a:r>
              <a:rPr lang="en-US" sz="2400" b="0" i="0" dirty="0">
                <a:solidFill>
                  <a:srgbClr val="000000"/>
                </a:solidFill>
                <a:effectLst/>
                <a:latin typeface="DM Sans" pitchFamily="2" charset="0"/>
              </a:rPr>
              <a:t>So, how can we </a:t>
            </a:r>
            <a:r>
              <a:rPr lang="en-US" sz="2400" dirty="0">
                <a:solidFill>
                  <a:srgbClr val="000000"/>
                </a:solidFill>
                <a:latin typeface="DM Sans" pitchFamily="2" charset="0"/>
              </a:rPr>
              <a:t>offer a solution </a:t>
            </a:r>
            <a:r>
              <a:rPr lang="en-US" sz="2400" b="0" i="0" dirty="0">
                <a:solidFill>
                  <a:srgbClr val="000000"/>
                </a:solidFill>
                <a:effectLst/>
                <a:latin typeface="DM Sans" pitchFamily="2" charset="0"/>
              </a:rPr>
              <a:t>stock price prediction using </a:t>
            </a:r>
            <a:r>
              <a:rPr lang="en-US" sz="2400" dirty="0" err="1">
                <a:solidFill>
                  <a:srgbClr val="000000"/>
                </a:solidFill>
                <a:highlight>
                  <a:srgbClr val="FFFF00"/>
                </a:highlight>
                <a:latin typeface="DM Sans" pitchFamily="2" charset="0"/>
              </a:rPr>
              <a:t>f</a:t>
            </a:r>
            <a:r>
              <a:rPr lang="en-US" sz="2400" b="0" i="0" dirty="0" err="1">
                <a:solidFill>
                  <a:srgbClr val="000000"/>
                </a:solidFill>
                <a:effectLst/>
                <a:highlight>
                  <a:srgbClr val="FFFF00"/>
                </a:highlight>
                <a:latin typeface="DM Sans" pitchFamily="2" charset="0"/>
              </a:rPr>
              <a:t>bprophet</a:t>
            </a:r>
            <a:r>
              <a:rPr lang="en-US" sz="2400" b="0" i="0" dirty="0">
                <a:solidFill>
                  <a:srgbClr val="000000"/>
                </a:solidFill>
                <a:effectLst/>
                <a:latin typeface="DM Sans" pitchFamily="2" charset="0"/>
              </a:rPr>
              <a:t>? </a:t>
            </a:r>
            <a:r>
              <a:rPr lang="en-US" sz="2400" dirty="0">
                <a:solidFill>
                  <a:srgbClr val="000000"/>
                </a:solidFill>
                <a:latin typeface="DM Sans" pitchFamily="2" charset="0"/>
                <a:sym typeface="Wingdings" panose="05000000000000000000" pitchFamily="2" charset="2"/>
              </a:rPr>
              <a:t></a:t>
            </a:r>
            <a:endParaRPr lang="en-US" sz="2200" spc="21" dirty="0">
              <a:solidFill>
                <a:srgbClr val="000000"/>
              </a:solidFill>
              <a:latin typeface="DM Sans"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199950" y="323606"/>
            <a:ext cx="2059350" cy="4819894"/>
            <a:chOff x="0" y="0"/>
            <a:chExt cx="2745800" cy="6426526"/>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65808" y="2508150"/>
              <a:ext cx="1488983" cy="3918376"/>
            </a:xfrm>
            <a:prstGeom prst="rect">
              <a:avLst/>
            </a:prstGeom>
          </p:spPr>
        </p:pic>
        <p:pic>
          <p:nvPicPr>
            <p:cNvPr id="4" name="Picture 4"/>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80558" y="0"/>
              <a:ext cx="859482" cy="1324132"/>
            </a:xfrm>
            <a:prstGeom prst="rect">
              <a:avLst/>
            </a:prstGeom>
          </p:spPr>
        </p:pic>
        <p:pic>
          <p:nvPicPr>
            <p:cNvPr id="5" name="Picture 5"/>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r="743"/>
            <a:stretch>
              <a:fillRect/>
            </a:stretch>
          </p:blipFill>
          <p:spPr>
            <a:xfrm>
              <a:off x="0" y="826024"/>
              <a:ext cx="2745800" cy="3364252"/>
            </a:xfrm>
            <a:prstGeom prst="rect">
              <a:avLst/>
            </a:prstGeom>
          </p:spPr>
        </p:pic>
      </p:grpSp>
      <p:pic>
        <p:nvPicPr>
          <p:cNvPr id="6" name="Picture 6"/>
          <p:cNvPicPr>
            <a:picLocks noChangeAspect="1"/>
          </p:cNvPicPr>
          <p:nvPr/>
        </p:nvPicPr>
        <p:blipFill>
          <a:blip r:embed="rId8"/>
          <a:srcRect/>
          <a:stretch>
            <a:fillRect/>
          </a:stretch>
        </p:blipFill>
        <p:spPr>
          <a:xfrm>
            <a:off x="401953" y="272273"/>
            <a:ext cx="3002039" cy="2227230"/>
          </a:xfrm>
          <a:prstGeom prst="rect">
            <a:avLst/>
          </a:prstGeom>
        </p:spPr>
      </p:pic>
      <p:sp>
        <p:nvSpPr>
          <p:cNvPr id="10" name="TextBox 10"/>
          <p:cNvSpPr txBox="1"/>
          <p:nvPr/>
        </p:nvSpPr>
        <p:spPr>
          <a:xfrm>
            <a:off x="3657600" y="1028700"/>
            <a:ext cx="9816923" cy="621347"/>
          </a:xfrm>
          <a:prstGeom prst="rect">
            <a:avLst/>
          </a:prstGeom>
        </p:spPr>
        <p:txBody>
          <a:bodyPr lIns="0" tIns="0" rIns="0" bIns="0" rtlCol="0" anchor="t">
            <a:spAutoFit/>
          </a:bodyPr>
          <a:lstStyle/>
          <a:p>
            <a:pPr marL="0" lvl="0" indent="0">
              <a:lnSpc>
                <a:spcPts val="4729"/>
              </a:lnSpc>
            </a:pPr>
            <a:r>
              <a:rPr lang="en-US" sz="4299" dirty="0">
                <a:solidFill>
                  <a:srgbClr val="000000"/>
                </a:solidFill>
                <a:latin typeface="DM Sans Bold"/>
              </a:rPr>
              <a:t>Data Understanding</a:t>
            </a:r>
          </a:p>
        </p:txBody>
      </p:sp>
      <p:pic>
        <p:nvPicPr>
          <p:cNvPr id="15" name="Picture 14">
            <a:extLst>
              <a:ext uri="{FF2B5EF4-FFF2-40B4-BE49-F238E27FC236}">
                <a16:creationId xmlns:a16="http://schemas.microsoft.com/office/drawing/2014/main" id="{36C0B860-B7F0-2018-E3DA-81F68FF8BE9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8700" y="2361734"/>
            <a:ext cx="8839200" cy="7559842"/>
          </a:xfrm>
          <a:prstGeom prst="rect">
            <a:avLst/>
          </a:prstGeom>
        </p:spPr>
      </p:pic>
      <p:sp>
        <p:nvSpPr>
          <p:cNvPr id="16" name="TextBox 11">
            <a:extLst>
              <a:ext uri="{FF2B5EF4-FFF2-40B4-BE49-F238E27FC236}">
                <a16:creationId xmlns:a16="http://schemas.microsoft.com/office/drawing/2014/main" id="{F9881F89-FBE2-BEB5-A3EF-F1E949014C9E}"/>
              </a:ext>
            </a:extLst>
          </p:cNvPr>
          <p:cNvSpPr txBox="1"/>
          <p:nvPr/>
        </p:nvSpPr>
        <p:spPr>
          <a:xfrm>
            <a:off x="10287000" y="2361734"/>
            <a:ext cx="5105400" cy="1578702"/>
          </a:xfrm>
          <a:prstGeom prst="rect">
            <a:avLst/>
          </a:prstGeom>
        </p:spPr>
        <p:txBody>
          <a:bodyPr wrap="square" lIns="0" tIns="0" rIns="0" bIns="0" rtlCol="0" anchor="t">
            <a:spAutoFit/>
          </a:bodyPr>
          <a:lstStyle/>
          <a:p>
            <a:pPr>
              <a:lnSpc>
                <a:spcPts val="3079"/>
              </a:lnSpc>
            </a:pPr>
            <a:r>
              <a:rPr lang="en-US" sz="2400" b="0" i="0" dirty="0">
                <a:solidFill>
                  <a:srgbClr val="000000"/>
                </a:solidFill>
                <a:effectLst/>
                <a:latin typeface="DM Sans" pitchFamily="2" charset="0"/>
              </a:rPr>
              <a:t>Dataset served 6 columns and 3.084 rows provided.</a:t>
            </a:r>
          </a:p>
          <a:p>
            <a:pPr>
              <a:lnSpc>
                <a:spcPts val="3079"/>
              </a:lnSpc>
            </a:pPr>
            <a:r>
              <a:rPr lang="en-US" sz="2400" spc="21" dirty="0">
                <a:solidFill>
                  <a:srgbClr val="000000"/>
                </a:solidFill>
                <a:latin typeface="DM Sans" pitchFamily="2" charset="0"/>
              </a:rPr>
              <a:t>The data types are datetime, float64, and int</a:t>
            </a:r>
            <a:endParaRPr lang="en-US" sz="2200" spc="21" dirty="0">
              <a:solidFill>
                <a:srgbClr val="000000"/>
              </a:solidFill>
              <a:latin typeface="DM Sans" pitchFamily="2" charset="0"/>
            </a:endParaRPr>
          </a:p>
        </p:txBody>
      </p:sp>
      <p:sp>
        <p:nvSpPr>
          <p:cNvPr id="17" name="TextBox 11">
            <a:extLst>
              <a:ext uri="{FF2B5EF4-FFF2-40B4-BE49-F238E27FC236}">
                <a16:creationId xmlns:a16="http://schemas.microsoft.com/office/drawing/2014/main" id="{4900D3C6-C68D-7B40-F3CA-77702A1FA72B}"/>
              </a:ext>
            </a:extLst>
          </p:cNvPr>
          <p:cNvSpPr txBox="1"/>
          <p:nvPr/>
        </p:nvSpPr>
        <p:spPr>
          <a:xfrm>
            <a:off x="10287000" y="5600700"/>
            <a:ext cx="7620000" cy="3963970"/>
          </a:xfrm>
          <a:prstGeom prst="rect">
            <a:avLst/>
          </a:prstGeom>
        </p:spPr>
        <p:txBody>
          <a:bodyPr wrap="square" lIns="0" tIns="0" rIns="0" bIns="0" rtlCol="0" anchor="t">
            <a:spAutoFit/>
          </a:bodyPr>
          <a:lstStyle/>
          <a:p>
            <a:pPr marL="342900" indent="-342900">
              <a:lnSpc>
                <a:spcPts val="3079"/>
              </a:lnSpc>
              <a:buFont typeface="Arial" panose="020B0604020202020204" pitchFamily="34" charset="0"/>
              <a:buChar char="•"/>
            </a:pPr>
            <a:r>
              <a:rPr lang="en-US" sz="2400" b="0" i="0" dirty="0">
                <a:solidFill>
                  <a:srgbClr val="000000"/>
                </a:solidFill>
                <a:effectLst/>
                <a:latin typeface="DM Sans" pitchFamily="2" charset="0"/>
              </a:rPr>
              <a:t>The date - "Date“</a:t>
            </a:r>
          </a:p>
          <a:p>
            <a:pPr marL="342900" indent="-342900">
              <a:lnSpc>
                <a:spcPts val="3079"/>
              </a:lnSpc>
              <a:buFont typeface="Arial" panose="020B0604020202020204" pitchFamily="34" charset="0"/>
              <a:buChar char="•"/>
            </a:pPr>
            <a:r>
              <a:rPr lang="en-US" sz="2400" b="0" i="0" dirty="0">
                <a:solidFill>
                  <a:srgbClr val="000000"/>
                </a:solidFill>
                <a:effectLst/>
                <a:latin typeface="DM Sans" pitchFamily="2" charset="0"/>
              </a:rPr>
              <a:t>The opening price of the stock - "Open“</a:t>
            </a:r>
          </a:p>
          <a:p>
            <a:pPr marL="342900" indent="-342900">
              <a:lnSpc>
                <a:spcPts val="3079"/>
              </a:lnSpc>
              <a:buFont typeface="Arial" panose="020B0604020202020204" pitchFamily="34" charset="0"/>
              <a:buChar char="•"/>
            </a:pPr>
            <a:r>
              <a:rPr lang="en-US" sz="2400" b="0" i="0" dirty="0">
                <a:solidFill>
                  <a:srgbClr val="000000"/>
                </a:solidFill>
                <a:effectLst/>
                <a:latin typeface="DM Sans" pitchFamily="2" charset="0"/>
              </a:rPr>
              <a:t>The highest price of that day - "High“</a:t>
            </a:r>
          </a:p>
          <a:p>
            <a:pPr marL="342900" indent="-342900">
              <a:lnSpc>
                <a:spcPts val="3079"/>
              </a:lnSpc>
              <a:buFont typeface="Arial" panose="020B0604020202020204" pitchFamily="34" charset="0"/>
              <a:buChar char="•"/>
            </a:pPr>
            <a:r>
              <a:rPr lang="en-US" sz="2400" b="0" i="0" dirty="0">
                <a:solidFill>
                  <a:srgbClr val="000000"/>
                </a:solidFill>
                <a:effectLst/>
                <a:latin typeface="DM Sans" pitchFamily="2" charset="0"/>
              </a:rPr>
              <a:t>The lowest price of that day - "Low“</a:t>
            </a:r>
          </a:p>
          <a:p>
            <a:pPr marL="342900" indent="-342900">
              <a:lnSpc>
                <a:spcPts val="3079"/>
              </a:lnSpc>
              <a:buFont typeface="Arial" panose="020B0604020202020204" pitchFamily="34" charset="0"/>
              <a:buChar char="•"/>
            </a:pPr>
            <a:r>
              <a:rPr lang="en-US" sz="2400" b="0" i="0" dirty="0">
                <a:solidFill>
                  <a:srgbClr val="000000"/>
                </a:solidFill>
                <a:effectLst/>
                <a:latin typeface="DM Sans" pitchFamily="2" charset="0"/>
              </a:rPr>
              <a:t>The closed price of that day - "Close“</a:t>
            </a:r>
          </a:p>
          <a:p>
            <a:pPr marL="342900" indent="-342900">
              <a:lnSpc>
                <a:spcPts val="3079"/>
              </a:lnSpc>
              <a:buFont typeface="Arial" panose="020B0604020202020204" pitchFamily="34" charset="0"/>
              <a:buChar char="•"/>
            </a:pPr>
            <a:r>
              <a:rPr lang="en-US" sz="2400" b="0" i="0" dirty="0">
                <a:solidFill>
                  <a:srgbClr val="000000"/>
                </a:solidFill>
                <a:effectLst/>
                <a:latin typeface="DM Sans" pitchFamily="2" charset="0"/>
              </a:rPr>
              <a:t>The amount of stocks traded during that day - "Volume“</a:t>
            </a:r>
          </a:p>
          <a:p>
            <a:pPr marL="342900" indent="-342900">
              <a:lnSpc>
                <a:spcPts val="3079"/>
              </a:lnSpc>
              <a:buFont typeface="Arial" panose="020B0604020202020204" pitchFamily="34" charset="0"/>
              <a:buChar char="•"/>
            </a:pPr>
            <a:r>
              <a:rPr lang="en-US" sz="2400" b="0" i="0" dirty="0">
                <a:solidFill>
                  <a:srgbClr val="000000"/>
                </a:solidFill>
                <a:effectLst/>
                <a:latin typeface="DM Sans" pitchFamily="2" charset="0"/>
              </a:rPr>
              <a:t>The stock's closing price that has been amended to include any distributions/corporate actions that occurs before next days open - "Adjusted Close"</a:t>
            </a:r>
            <a:endParaRPr lang="en-US" sz="2200" spc="21" dirty="0">
              <a:solidFill>
                <a:srgbClr val="000000"/>
              </a:solidFill>
              <a:latin typeface="DM Sans"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01953" y="272273"/>
            <a:ext cx="3002039" cy="2227230"/>
          </a:xfrm>
          <a:prstGeom prst="rect">
            <a:avLst/>
          </a:prstGeom>
        </p:spPr>
      </p:pic>
      <p:sp>
        <p:nvSpPr>
          <p:cNvPr id="6" name="TextBox 6"/>
          <p:cNvSpPr txBox="1"/>
          <p:nvPr/>
        </p:nvSpPr>
        <p:spPr>
          <a:xfrm>
            <a:off x="3516666" y="1149430"/>
            <a:ext cx="6930874" cy="472916"/>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Data Understanding</a:t>
            </a:r>
          </a:p>
        </p:txBody>
      </p:sp>
      <p:grpSp>
        <p:nvGrpSpPr>
          <p:cNvPr id="11" name="Group 11"/>
          <p:cNvGrpSpPr/>
          <p:nvPr/>
        </p:nvGrpSpPr>
        <p:grpSpPr>
          <a:xfrm>
            <a:off x="13859490" y="637747"/>
            <a:ext cx="3899751" cy="2334326"/>
            <a:chOff x="0" y="0"/>
            <a:chExt cx="5199668" cy="3112435"/>
          </a:xfrm>
        </p:grpSpPr>
        <p:pic>
          <p:nvPicPr>
            <p:cNvPr id="12" name="Picture 1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00962" y="0"/>
              <a:ext cx="1434109" cy="2305515"/>
            </a:xfrm>
            <a:prstGeom prst="rect">
              <a:avLst/>
            </a:prstGeom>
          </p:spPr>
        </p:pic>
        <p:pic>
          <p:nvPicPr>
            <p:cNvPr id="13" name="Picture 13"/>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52724" y="833916"/>
              <a:ext cx="1169116" cy="1975524"/>
            </a:xfrm>
            <a:prstGeom prst="rect">
              <a:avLst/>
            </a:prstGeom>
          </p:spPr>
        </p:pic>
        <p:pic>
          <p:nvPicPr>
            <p:cNvPr id="14" name="Picture 14"/>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66690"/>
            <a:stretch>
              <a:fillRect/>
            </a:stretch>
          </p:blipFill>
          <p:spPr>
            <a:xfrm>
              <a:off x="0" y="2149625"/>
              <a:ext cx="2264254" cy="930082"/>
            </a:xfrm>
            <a:prstGeom prst="rect">
              <a:avLst/>
            </a:prstGeom>
          </p:spPr>
        </p:pic>
        <p:pic>
          <p:nvPicPr>
            <p:cNvPr id="15" name="Picture 15"/>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r="10443" b="39994"/>
            <a:stretch>
              <a:fillRect/>
            </a:stretch>
          </p:blipFill>
          <p:spPr>
            <a:xfrm>
              <a:off x="1610731" y="310347"/>
              <a:ext cx="3588937" cy="2802087"/>
            </a:xfrm>
            <a:prstGeom prst="rect">
              <a:avLst/>
            </a:prstGeom>
          </p:spPr>
        </p:pic>
      </p:grpSp>
      <p:pic>
        <p:nvPicPr>
          <p:cNvPr id="17" name="Picture 16">
            <a:extLst>
              <a:ext uri="{FF2B5EF4-FFF2-40B4-BE49-F238E27FC236}">
                <a16:creationId xmlns:a16="http://schemas.microsoft.com/office/drawing/2014/main" id="{1F5E3F83-32AC-722C-DCAF-FE6A35BC955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2000" y="3238500"/>
            <a:ext cx="12779576" cy="5410200"/>
          </a:xfrm>
          <a:prstGeom prst="rect">
            <a:avLst/>
          </a:prstGeom>
        </p:spPr>
      </p:pic>
      <p:sp>
        <p:nvSpPr>
          <p:cNvPr id="19" name="TextBox 18">
            <a:extLst>
              <a:ext uri="{FF2B5EF4-FFF2-40B4-BE49-F238E27FC236}">
                <a16:creationId xmlns:a16="http://schemas.microsoft.com/office/drawing/2014/main" id="{0A9DECDF-FE0F-E234-538A-5F500AF922BE}"/>
              </a:ext>
            </a:extLst>
          </p:cNvPr>
          <p:cNvSpPr txBox="1"/>
          <p:nvPr/>
        </p:nvSpPr>
        <p:spPr>
          <a:xfrm>
            <a:off x="4733281" y="2370601"/>
            <a:ext cx="9144000" cy="477054"/>
          </a:xfrm>
          <a:prstGeom prst="rect">
            <a:avLst/>
          </a:prstGeom>
          <a:noFill/>
        </p:spPr>
        <p:txBody>
          <a:bodyPr wrap="square">
            <a:spAutoFit/>
          </a:bodyPr>
          <a:lstStyle/>
          <a:p>
            <a:r>
              <a:rPr lang="en-US" sz="2500" dirty="0"/>
              <a:t>Command </a:t>
            </a:r>
            <a:r>
              <a:rPr lang="en-US" sz="2500" dirty="0">
                <a:highlight>
                  <a:srgbClr val="FFFF00"/>
                </a:highlight>
              </a:rPr>
              <a:t>describe</a:t>
            </a:r>
            <a:r>
              <a:rPr lang="en-US" sz="2500" dirty="0"/>
              <a:t> helps us to explain each columns</a:t>
            </a:r>
            <a:endParaRPr lang="en-ID" sz="2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01953" y="272273"/>
            <a:ext cx="3002039" cy="2227230"/>
          </a:xfrm>
          <a:prstGeom prst="rect">
            <a:avLst/>
          </a:prstGeom>
        </p:spPr>
      </p:pic>
      <p:grpSp>
        <p:nvGrpSpPr>
          <p:cNvPr id="4" name="Group 4"/>
          <p:cNvGrpSpPr/>
          <p:nvPr/>
        </p:nvGrpSpPr>
        <p:grpSpPr>
          <a:xfrm>
            <a:off x="13859490" y="637747"/>
            <a:ext cx="3899751" cy="2334326"/>
            <a:chOff x="0" y="0"/>
            <a:chExt cx="5199668" cy="3112435"/>
          </a:xfrm>
        </p:grpSpPr>
        <p:pic>
          <p:nvPicPr>
            <p:cNvPr id="5" name="Picture 5"/>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00962" y="0"/>
              <a:ext cx="1434109" cy="2305515"/>
            </a:xfrm>
            <a:prstGeom prst="rect">
              <a:avLst/>
            </a:prstGeom>
          </p:spPr>
        </p:pic>
        <p:pic>
          <p:nvPicPr>
            <p:cNvPr id="6" name="Picture 6"/>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552724" y="833916"/>
              <a:ext cx="1169116" cy="1975524"/>
            </a:xfrm>
            <a:prstGeom prst="rect">
              <a:avLst/>
            </a:prstGeom>
          </p:spPr>
        </p:pic>
        <p:pic>
          <p:nvPicPr>
            <p:cNvPr id="7" name="Picture 7"/>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66690"/>
            <a:stretch>
              <a:fillRect/>
            </a:stretch>
          </p:blipFill>
          <p:spPr>
            <a:xfrm>
              <a:off x="0" y="2149625"/>
              <a:ext cx="2264254" cy="930082"/>
            </a:xfrm>
            <a:prstGeom prst="rect">
              <a:avLst/>
            </a:prstGeom>
          </p:spPr>
        </p:pic>
        <p:pic>
          <p:nvPicPr>
            <p:cNvPr id="8" name="Picture 8"/>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r="10443" b="39994"/>
            <a:stretch>
              <a:fillRect/>
            </a:stretch>
          </p:blipFill>
          <p:spPr>
            <a:xfrm>
              <a:off x="1610731" y="310347"/>
              <a:ext cx="3588937" cy="2802087"/>
            </a:xfrm>
            <a:prstGeom prst="rect">
              <a:avLst/>
            </a:prstGeom>
          </p:spPr>
        </p:pic>
      </p:grpSp>
      <p:grpSp>
        <p:nvGrpSpPr>
          <p:cNvPr id="11" name="Group 11"/>
          <p:cNvGrpSpPr/>
          <p:nvPr/>
        </p:nvGrpSpPr>
        <p:grpSpPr>
          <a:xfrm>
            <a:off x="774851" y="2598746"/>
            <a:ext cx="6935100" cy="787926"/>
            <a:chOff x="-5635" y="487216"/>
            <a:chExt cx="9246801" cy="1050567"/>
          </a:xfrm>
        </p:grpSpPr>
        <p:sp>
          <p:nvSpPr>
            <p:cNvPr id="12" name="TextBox 12"/>
            <p:cNvSpPr txBox="1"/>
            <p:nvPr/>
          </p:nvSpPr>
          <p:spPr>
            <a:xfrm>
              <a:off x="-5635" y="487216"/>
              <a:ext cx="9241166" cy="630554"/>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Data Preparation</a:t>
              </a:r>
            </a:p>
          </p:txBody>
        </p:sp>
        <p:sp>
          <p:nvSpPr>
            <p:cNvPr id="13" name="TextBox 13"/>
            <p:cNvSpPr txBox="1"/>
            <p:nvPr/>
          </p:nvSpPr>
          <p:spPr>
            <a:xfrm>
              <a:off x="0" y="1116778"/>
              <a:ext cx="9241166" cy="421005"/>
            </a:xfrm>
            <a:prstGeom prst="rect">
              <a:avLst/>
            </a:prstGeom>
          </p:spPr>
          <p:txBody>
            <a:bodyPr lIns="0" tIns="0" rIns="0" bIns="0" rtlCol="0" anchor="t">
              <a:spAutoFit/>
            </a:bodyPr>
            <a:lstStyle/>
            <a:p>
              <a:pPr marL="0" lvl="0" indent="0">
                <a:lnSpc>
                  <a:spcPts val="2849"/>
                </a:lnSpc>
              </a:pPr>
              <a:endParaRPr/>
            </a:p>
          </p:txBody>
        </p:sp>
      </p:grpSp>
      <p:pic>
        <p:nvPicPr>
          <p:cNvPr id="17" name="Picture 16">
            <a:extLst>
              <a:ext uri="{FF2B5EF4-FFF2-40B4-BE49-F238E27FC236}">
                <a16:creationId xmlns:a16="http://schemas.microsoft.com/office/drawing/2014/main" id="{60129B20-FD05-2ECC-2823-ABBD0C73DE5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74851" y="3858844"/>
            <a:ext cx="13030817" cy="4710113"/>
          </a:xfrm>
          <a:prstGeom prst="rect">
            <a:avLst/>
          </a:prstGeom>
        </p:spPr>
      </p:pic>
      <p:sp>
        <p:nvSpPr>
          <p:cNvPr id="18" name="TextBox 17">
            <a:extLst>
              <a:ext uri="{FF2B5EF4-FFF2-40B4-BE49-F238E27FC236}">
                <a16:creationId xmlns:a16="http://schemas.microsoft.com/office/drawing/2014/main" id="{52E8C7B0-47A8-88D4-A1D3-366211ECE282}"/>
              </a:ext>
            </a:extLst>
          </p:cNvPr>
          <p:cNvSpPr txBox="1"/>
          <p:nvPr/>
        </p:nvSpPr>
        <p:spPr>
          <a:xfrm>
            <a:off x="3962400" y="3305307"/>
            <a:ext cx="9144000" cy="477054"/>
          </a:xfrm>
          <a:prstGeom prst="rect">
            <a:avLst/>
          </a:prstGeom>
          <a:noFill/>
        </p:spPr>
        <p:txBody>
          <a:bodyPr wrap="square">
            <a:spAutoFit/>
          </a:bodyPr>
          <a:lstStyle/>
          <a:p>
            <a:r>
              <a:rPr lang="en-US" sz="2500" dirty="0"/>
              <a:t>Stock Price Visualization 2010 – 2022 from </a:t>
            </a:r>
            <a:r>
              <a:rPr lang="en-US" sz="2500" dirty="0">
                <a:highlight>
                  <a:srgbClr val="FFFF00"/>
                </a:highlight>
              </a:rPr>
              <a:t>Dataset</a:t>
            </a:r>
            <a:endParaRPr lang="en-ID" sz="2500" dirty="0">
              <a:highlight>
                <a:srgbClr val="FFFF00"/>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01953" y="272273"/>
            <a:ext cx="3002039" cy="2227230"/>
          </a:xfrm>
          <a:prstGeom prst="rect">
            <a:avLst/>
          </a:prstGeom>
        </p:spPr>
      </p:pic>
      <p:grpSp>
        <p:nvGrpSpPr>
          <p:cNvPr id="3" name="Group 3"/>
          <p:cNvGrpSpPr/>
          <p:nvPr/>
        </p:nvGrpSpPr>
        <p:grpSpPr>
          <a:xfrm>
            <a:off x="13716000" y="474507"/>
            <a:ext cx="3785628" cy="4059393"/>
            <a:chOff x="0" y="0"/>
            <a:chExt cx="2619072" cy="3112435"/>
          </a:xfrm>
        </p:grpSpPr>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579416" y="0"/>
              <a:ext cx="1340182" cy="2125197"/>
            </a:xfrm>
            <a:prstGeom prst="rect">
              <a:avLst/>
            </a:prstGeom>
          </p:spPr>
        </p:pic>
        <p:pic>
          <p:nvPicPr>
            <p:cNvPr id="5" name="Picture 5"/>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40310"/>
            <a:stretch>
              <a:fillRect/>
            </a:stretch>
          </p:blipFill>
          <p:spPr>
            <a:xfrm>
              <a:off x="0" y="1480642"/>
              <a:ext cx="2619072" cy="1631793"/>
            </a:xfrm>
            <a:prstGeom prst="rect">
              <a:avLst/>
            </a:prstGeom>
          </p:spPr>
        </p:pic>
      </p:grpSp>
      <p:grpSp>
        <p:nvGrpSpPr>
          <p:cNvPr id="7" name="Group 7"/>
          <p:cNvGrpSpPr/>
          <p:nvPr/>
        </p:nvGrpSpPr>
        <p:grpSpPr>
          <a:xfrm>
            <a:off x="758295" y="2570169"/>
            <a:ext cx="9240247" cy="1151000"/>
            <a:chOff x="0" y="0"/>
            <a:chExt cx="12320329" cy="1534666"/>
          </a:xfrm>
        </p:grpSpPr>
        <p:sp>
          <p:nvSpPr>
            <p:cNvPr id="8" name="TextBox 8"/>
            <p:cNvSpPr txBox="1"/>
            <p:nvPr/>
          </p:nvSpPr>
          <p:spPr>
            <a:xfrm>
              <a:off x="0" y="26928"/>
              <a:ext cx="12320329" cy="630555"/>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Data Preparation</a:t>
              </a:r>
            </a:p>
          </p:txBody>
        </p:sp>
        <p:sp>
          <p:nvSpPr>
            <p:cNvPr id="9" name="TextBox 9"/>
            <p:cNvSpPr txBox="1"/>
            <p:nvPr/>
          </p:nvSpPr>
          <p:spPr>
            <a:xfrm>
              <a:off x="0" y="1116778"/>
              <a:ext cx="12320329" cy="421005"/>
            </a:xfrm>
            <a:prstGeom prst="rect">
              <a:avLst/>
            </a:prstGeom>
          </p:spPr>
          <p:txBody>
            <a:bodyPr lIns="0" tIns="0" rIns="0" bIns="0" rtlCol="0" anchor="t">
              <a:spAutoFit/>
            </a:bodyPr>
            <a:lstStyle/>
            <a:p>
              <a:pPr marL="0" lvl="0" indent="0">
                <a:lnSpc>
                  <a:spcPts val="2849"/>
                </a:lnSpc>
              </a:pPr>
              <a:endParaRPr/>
            </a:p>
          </p:txBody>
        </p:sp>
      </p:grpSp>
      <p:sp>
        <p:nvSpPr>
          <p:cNvPr id="10" name="TextBox 10"/>
          <p:cNvSpPr txBox="1"/>
          <p:nvPr/>
        </p:nvSpPr>
        <p:spPr>
          <a:xfrm>
            <a:off x="758295" y="3353919"/>
            <a:ext cx="11080021" cy="369588"/>
          </a:xfrm>
          <a:prstGeom prst="rect">
            <a:avLst/>
          </a:prstGeom>
        </p:spPr>
        <p:txBody>
          <a:bodyPr lIns="0" tIns="0" rIns="0" bIns="0" rtlCol="0" anchor="t">
            <a:spAutoFit/>
          </a:bodyPr>
          <a:lstStyle/>
          <a:p>
            <a:pPr marL="0" lvl="0" indent="0">
              <a:lnSpc>
                <a:spcPts val="2660"/>
              </a:lnSpc>
            </a:pPr>
            <a:r>
              <a:rPr lang="en-US" sz="3000" spc="19" dirty="0">
                <a:solidFill>
                  <a:srgbClr val="000000"/>
                </a:solidFill>
                <a:highlight>
                  <a:srgbClr val="FFFF00"/>
                </a:highlight>
                <a:latin typeface="DM Sans"/>
              </a:rPr>
              <a:t>85% for training </a:t>
            </a:r>
            <a:r>
              <a:rPr lang="en-US" sz="3000" spc="19" dirty="0">
                <a:solidFill>
                  <a:srgbClr val="000000"/>
                </a:solidFill>
                <a:latin typeface="DM Sans"/>
              </a:rPr>
              <a:t>and the left for testing</a:t>
            </a:r>
          </a:p>
        </p:txBody>
      </p:sp>
      <p:pic>
        <p:nvPicPr>
          <p:cNvPr id="12" name="Picture 11">
            <a:extLst>
              <a:ext uri="{FF2B5EF4-FFF2-40B4-BE49-F238E27FC236}">
                <a16:creationId xmlns:a16="http://schemas.microsoft.com/office/drawing/2014/main" id="{425581D9-3A4C-7C7F-FA50-596C1914ABB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8295" y="3879063"/>
            <a:ext cx="8842905" cy="2155079"/>
          </a:xfrm>
          <a:prstGeom prst="rect">
            <a:avLst/>
          </a:prstGeom>
        </p:spPr>
      </p:pic>
      <p:pic>
        <p:nvPicPr>
          <p:cNvPr id="14" name="Picture 13">
            <a:extLst>
              <a:ext uri="{FF2B5EF4-FFF2-40B4-BE49-F238E27FC236}">
                <a16:creationId xmlns:a16="http://schemas.microsoft.com/office/drawing/2014/main" id="{68C47586-EA62-1881-B842-B7544A06CDA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31828" y="6427029"/>
            <a:ext cx="9969800" cy="3603679"/>
          </a:xfrm>
          <a:prstGeom prst="rect">
            <a:avLst/>
          </a:prstGeom>
        </p:spPr>
      </p:pic>
      <p:sp>
        <p:nvSpPr>
          <p:cNvPr id="16" name="Arrow: Curved Up 15">
            <a:extLst>
              <a:ext uri="{FF2B5EF4-FFF2-40B4-BE49-F238E27FC236}">
                <a16:creationId xmlns:a16="http://schemas.microsoft.com/office/drawing/2014/main" id="{0FBB9A73-AE10-B8B9-0698-F1B0C5870BC3}"/>
              </a:ext>
            </a:extLst>
          </p:cNvPr>
          <p:cNvSpPr/>
          <p:nvPr/>
        </p:nvSpPr>
        <p:spPr>
          <a:xfrm rot="2768158">
            <a:off x="4029000" y="7268012"/>
            <a:ext cx="3581400" cy="1307271"/>
          </a:xfrm>
          <a:prstGeom prst="curvedUpArrow">
            <a:avLst/>
          </a:prstGeom>
          <a:solidFill>
            <a:srgbClr val="FFFF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D">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01953" y="272273"/>
            <a:ext cx="3002039" cy="2227230"/>
          </a:xfrm>
          <a:prstGeom prst="rect">
            <a:avLst/>
          </a:prstGeom>
        </p:spPr>
      </p:pic>
      <p:grpSp>
        <p:nvGrpSpPr>
          <p:cNvPr id="3" name="Group 3"/>
          <p:cNvGrpSpPr/>
          <p:nvPr/>
        </p:nvGrpSpPr>
        <p:grpSpPr>
          <a:xfrm>
            <a:off x="15240000" y="6972300"/>
            <a:ext cx="2549108" cy="2913066"/>
            <a:chOff x="0" y="0"/>
            <a:chExt cx="2619072" cy="3112435"/>
          </a:xfrm>
        </p:grpSpPr>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579416" y="0"/>
              <a:ext cx="1340182" cy="2125197"/>
            </a:xfrm>
            <a:prstGeom prst="rect">
              <a:avLst/>
            </a:prstGeom>
          </p:spPr>
        </p:pic>
        <p:pic>
          <p:nvPicPr>
            <p:cNvPr id="5" name="Picture 5"/>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40310"/>
            <a:stretch>
              <a:fillRect/>
            </a:stretch>
          </p:blipFill>
          <p:spPr>
            <a:xfrm>
              <a:off x="0" y="1480642"/>
              <a:ext cx="2619072" cy="1631793"/>
            </a:xfrm>
            <a:prstGeom prst="rect">
              <a:avLst/>
            </a:prstGeom>
          </p:spPr>
        </p:pic>
      </p:grpSp>
      <p:grpSp>
        <p:nvGrpSpPr>
          <p:cNvPr id="7" name="Group 7"/>
          <p:cNvGrpSpPr/>
          <p:nvPr/>
        </p:nvGrpSpPr>
        <p:grpSpPr>
          <a:xfrm>
            <a:off x="779077" y="2263045"/>
            <a:ext cx="11661570" cy="1923804"/>
            <a:chOff x="0" y="-1027288"/>
            <a:chExt cx="15548760" cy="2565071"/>
          </a:xfrm>
        </p:grpSpPr>
        <p:sp>
          <p:nvSpPr>
            <p:cNvPr id="8" name="TextBox 8"/>
            <p:cNvSpPr txBox="1"/>
            <p:nvPr/>
          </p:nvSpPr>
          <p:spPr>
            <a:xfrm>
              <a:off x="3228431" y="-1027288"/>
              <a:ext cx="12320329" cy="630554"/>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Data Training</a:t>
              </a:r>
            </a:p>
          </p:txBody>
        </p:sp>
        <p:sp>
          <p:nvSpPr>
            <p:cNvPr id="9" name="TextBox 9"/>
            <p:cNvSpPr txBox="1"/>
            <p:nvPr/>
          </p:nvSpPr>
          <p:spPr>
            <a:xfrm>
              <a:off x="0" y="1116778"/>
              <a:ext cx="12320329" cy="421005"/>
            </a:xfrm>
            <a:prstGeom prst="rect">
              <a:avLst/>
            </a:prstGeom>
          </p:spPr>
          <p:txBody>
            <a:bodyPr lIns="0" tIns="0" rIns="0" bIns="0" rtlCol="0" anchor="t">
              <a:spAutoFit/>
            </a:bodyPr>
            <a:lstStyle/>
            <a:p>
              <a:pPr marL="0" lvl="0" indent="0">
                <a:lnSpc>
                  <a:spcPts val="2849"/>
                </a:lnSpc>
              </a:pPr>
              <a:endParaRPr/>
            </a:p>
          </p:txBody>
        </p:sp>
      </p:grpSp>
      <p:pic>
        <p:nvPicPr>
          <p:cNvPr id="12" name="Picture 11">
            <a:extLst>
              <a:ext uri="{FF2B5EF4-FFF2-40B4-BE49-F238E27FC236}">
                <a16:creationId xmlns:a16="http://schemas.microsoft.com/office/drawing/2014/main" id="{80D51C75-6E15-3D44-4B33-AEF4ABF3F9F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43200" y="2948841"/>
            <a:ext cx="3831999" cy="6657286"/>
          </a:xfrm>
          <a:prstGeom prst="rect">
            <a:avLst/>
          </a:prstGeom>
        </p:spPr>
      </p:pic>
      <p:sp>
        <p:nvSpPr>
          <p:cNvPr id="13" name="TextBox 8">
            <a:extLst>
              <a:ext uri="{FF2B5EF4-FFF2-40B4-BE49-F238E27FC236}">
                <a16:creationId xmlns:a16="http://schemas.microsoft.com/office/drawing/2014/main" id="{E6728AD1-597A-04ED-2209-A385B1596E5D}"/>
              </a:ext>
            </a:extLst>
          </p:cNvPr>
          <p:cNvSpPr txBox="1"/>
          <p:nvPr/>
        </p:nvSpPr>
        <p:spPr>
          <a:xfrm>
            <a:off x="9753600" y="2263045"/>
            <a:ext cx="9240247" cy="472916"/>
          </a:xfrm>
          <a:prstGeom prst="rect">
            <a:avLst/>
          </a:prstGeom>
        </p:spPr>
        <p:txBody>
          <a:bodyPr lIns="0" tIns="0" rIns="0" bIns="0" rtlCol="0" anchor="t">
            <a:spAutoFit/>
          </a:bodyPr>
          <a:lstStyle/>
          <a:p>
            <a:pPr marL="0" lvl="0" indent="0">
              <a:lnSpc>
                <a:spcPts val="3630"/>
              </a:lnSpc>
            </a:pPr>
            <a:r>
              <a:rPr lang="en-US" sz="3300" dirty="0">
                <a:solidFill>
                  <a:srgbClr val="000000"/>
                </a:solidFill>
                <a:latin typeface="DM Sans Bold"/>
              </a:rPr>
              <a:t>Data Testing</a:t>
            </a:r>
          </a:p>
        </p:txBody>
      </p:sp>
      <p:pic>
        <p:nvPicPr>
          <p:cNvPr id="15" name="Picture 14">
            <a:extLst>
              <a:ext uri="{FF2B5EF4-FFF2-40B4-BE49-F238E27FC236}">
                <a16:creationId xmlns:a16="http://schemas.microsoft.com/office/drawing/2014/main" id="{0796911C-4870-30C6-95D1-5DD9C8F0364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284002" y="2808834"/>
            <a:ext cx="3831999" cy="679763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TotalTime>
  <Words>391</Words>
  <Application>Microsoft Office PowerPoint</Application>
  <PresentationFormat>Custom</PresentationFormat>
  <Paragraphs>61</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DM Sans Bold</vt:lpstr>
      <vt:lpstr>Arial</vt:lpstr>
      <vt:lpstr>Calibri</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Papan Cerita Curah Pendapat Presentasi</dc:title>
  <cp:lastModifiedBy>Sigit Bagus Darmawan</cp:lastModifiedBy>
  <cp:revision>2</cp:revision>
  <dcterms:created xsi:type="dcterms:W3CDTF">2006-08-16T00:00:00Z</dcterms:created>
  <dcterms:modified xsi:type="dcterms:W3CDTF">2022-09-28T12:47:30Z</dcterms:modified>
  <dc:identifier>DAFDpvl-xlI</dc:identifier>
</cp:coreProperties>
</file>

<file path=docProps/thumbnail.jpeg>
</file>